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1"/>
  </p:notesMasterIdLst>
  <p:sldIdLst>
    <p:sldId id="256" r:id="rId2"/>
    <p:sldId id="337" r:id="rId3"/>
    <p:sldId id="260" r:id="rId4"/>
    <p:sldId id="273" r:id="rId5"/>
    <p:sldId id="274" r:id="rId6"/>
    <p:sldId id="259" r:id="rId7"/>
    <p:sldId id="261" r:id="rId8"/>
    <p:sldId id="275" r:id="rId9"/>
    <p:sldId id="272" r:id="rId10"/>
    <p:sldId id="276" r:id="rId11"/>
    <p:sldId id="263" r:id="rId12"/>
    <p:sldId id="262" r:id="rId13"/>
    <p:sldId id="277" r:id="rId14"/>
    <p:sldId id="264" r:id="rId15"/>
    <p:sldId id="265" r:id="rId16"/>
    <p:sldId id="267" r:id="rId17"/>
    <p:sldId id="269" r:id="rId18"/>
    <p:sldId id="270" r:id="rId19"/>
    <p:sldId id="27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E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47" autoAdjust="0"/>
  </p:normalViewPr>
  <p:slideViewPr>
    <p:cSldViewPr snapToGrid="0">
      <p:cViewPr>
        <p:scale>
          <a:sx n="80" d="100"/>
          <a:sy n="80" d="100"/>
        </p:scale>
        <p:origin x="88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7E18B7-9692-4090-B96F-3EB94ADB15A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0696429-AD29-4091-937A-9C7DF9806031}">
      <dgm:prSet/>
      <dgm:spPr/>
      <dgm:t>
        <a:bodyPr/>
        <a:lstStyle/>
        <a:p>
          <a:pPr>
            <a:lnSpc>
              <a:spcPct val="100000"/>
            </a:lnSpc>
          </a:pPr>
          <a:r>
            <a:rPr lang="en-US" b="0" i="0"/>
            <a:t>Background</a:t>
          </a:r>
          <a:endParaRPr lang="en-US"/>
        </a:p>
      </dgm:t>
    </dgm:pt>
    <dgm:pt modelId="{23A4E6BC-390D-4F5D-97C4-2D8764A7D053}" type="parTrans" cxnId="{4F6A2929-8131-4B8A-BB2B-468A4CF3CB7E}">
      <dgm:prSet/>
      <dgm:spPr/>
      <dgm:t>
        <a:bodyPr/>
        <a:lstStyle/>
        <a:p>
          <a:endParaRPr lang="en-US"/>
        </a:p>
      </dgm:t>
    </dgm:pt>
    <dgm:pt modelId="{8AC626FE-02FF-4ACB-B4F4-3C55A9BB9158}" type="sibTrans" cxnId="{4F6A2929-8131-4B8A-BB2B-468A4CF3CB7E}">
      <dgm:prSet/>
      <dgm:spPr/>
      <dgm:t>
        <a:bodyPr/>
        <a:lstStyle/>
        <a:p>
          <a:endParaRPr lang="en-US"/>
        </a:p>
      </dgm:t>
    </dgm:pt>
    <dgm:pt modelId="{54CA6F3A-DD6F-4BFC-9B8E-360EED81F192}">
      <dgm:prSet/>
      <dgm:spPr/>
      <dgm:t>
        <a:bodyPr/>
        <a:lstStyle/>
        <a:p>
          <a:pPr>
            <a:lnSpc>
              <a:spcPct val="100000"/>
            </a:lnSpc>
          </a:pPr>
          <a:r>
            <a:rPr lang="en-US" b="0" i="0"/>
            <a:t>Purpose &amp; Objective</a:t>
          </a:r>
          <a:endParaRPr lang="en-US"/>
        </a:p>
      </dgm:t>
    </dgm:pt>
    <dgm:pt modelId="{6E136E1B-D0D1-4A20-8B4F-208212AB2B3D}" type="parTrans" cxnId="{2BD6AEC4-E822-4BB4-BFB8-42F1C82C5D50}">
      <dgm:prSet/>
      <dgm:spPr/>
      <dgm:t>
        <a:bodyPr/>
        <a:lstStyle/>
        <a:p>
          <a:endParaRPr lang="en-US"/>
        </a:p>
      </dgm:t>
    </dgm:pt>
    <dgm:pt modelId="{1CDBBF50-7C9E-4E7A-A9DA-7A57544428A7}" type="sibTrans" cxnId="{2BD6AEC4-E822-4BB4-BFB8-42F1C82C5D50}">
      <dgm:prSet/>
      <dgm:spPr/>
      <dgm:t>
        <a:bodyPr/>
        <a:lstStyle/>
        <a:p>
          <a:endParaRPr lang="en-US"/>
        </a:p>
      </dgm:t>
    </dgm:pt>
    <dgm:pt modelId="{4E253BE9-70B2-4230-96D7-A80F0A5AEF0F}">
      <dgm:prSet/>
      <dgm:spPr/>
      <dgm:t>
        <a:bodyPr/>
        <a:lstStyle/>
        <a:p>
          <a:pPr>
            <a:lnSpc>
              <a:spcPct val="100000"/>
            </a:lnSpc>
          </a:pPr>
          <a:r>
            <a:rPr lang="en-US" b="0" i="0"/>
            <a:t>Gather Data</a:t>
          </a:r>
          <a:endParaRPr lang="en-US"/>
        </a:p>
      </dgm:t>
    </dgm:pt>
    <dgm:pt modelId="{CAB92C8D-C073-41E5-9F6B-7387D102CD98}" type="parTrans" cxnId="{1FCF2546-2F84-48D2-9082-007DA03ECF7B}">
      <dgm:prSet/>
      <dgm:spPr/>
      <dgm:t>
        <a:bodyPr/>
        <a:lstStyle/>
        <a:p>
          <a:endParaRPr lang="en-US"/>
        </a:p>
      </dgm:t>
    </dgm:pt>
    <dgm:pt modelId="{C06D6574-986A-46A9-9426-EF46A9DE89A3}" type="sibTrans" cxnId="{1FCF2546-2F84-48D2-9082-007DA03ECF7B}">
      <dgm:prSet/>
      <dgm:spPr/>
      <dgm:t>
        <a:bodyPr/>
        <a:lstStyle/>
        <a:p>
          <a:endParaRPr lang="en-US"/>
        </a:p>
      </dgm:t>
    </dgm:pt>
    <dgm:pt modelId="{AE031B8F-A447-48FB-9747-D9D3253E2FEC}">
      <dgm:prSet/>
      <dgm:spPr/>
      <dgm:t>
        <a:bodyPr/>
        <a:lstStyle/>
        <a:p>
          <a:pPr>
            <a:lnSpc>
              <a:spcPct val="100000"/>
            </a:lnSpc>
          </a:pPr>
          <a:r>
            <a:rPr lang="en-US" b="0" i="0" dirty="0"/>
            <a:t>Model Selection &amp; Analysis</a:t>
          </a:r>
          <a:endParaRPr lang="en-US" dirty="0"/>
        </a:p>
      </dgm:t>
    </dgm:pt>
    <dgm:pt modelId="{E1110FC2-7AE0-48C9-9413-E7FEAEA78469}" type="parTrans" cxnId="{11ED5530-78CB-4BA9-A9B9-D3422F831658}">
      <dgm:prSet/>
      <dgm:spPr/>
      <dgm:t>
        <a:bodyPr/>
        <a:lstStyle/>
        <a:p>
          <a:endParaRPr lang="en-US"/>
        </a:p>
      </dgm:t>
    </dgm:pt>
    <dgm:pt modelId="{0DC48511-5B03-4130-BF70-E951AB454546}" type="sibTrans" cxnId="{11ED5530-78CB-4BA9-A9B9-D3422F831658}">
      <dgm:prSet/>
      <dgm:spPr/>
      <dgm:t>
        <a:bodyPr/>
        <a:lstStyle/>
        <a:p>
          <a:endParaRPr lang="en-US"/>
        </a:p>
      </dgm:t>
    </dgm:pt>
    <dgm:pt modelId="{544DBA38-2B85-45C5-A1E8-DA94BAAD96F6}">
      <dgm:prSet/>
      <dgm:spPr/>
      <dgm:t>
        <a:bodyPr/>
        <a:lstStyle/>
        <a:p>
          <a:pPr>
            <a:lnSpc>
              <a:spcPct val="100000"/>
            </a:lnSpc>
          </a:pPr>
          <a:r>
            <a:rPr lang="en-US" b="0" i="0"/>
            <a:t>Evaluation of Results</a:t>
          </a:r>
          <a:endParaRPr lang="en-US"/>
        </a:p>
      </dgm:t>
    </dgm:pt>
    <dgm:pt modelId="{914DAFC6-5702-447F-9B62-7796097E5EF1}" type="parTrans" cxnId="{45C95C4F-C360-4ED3-A698-C8899736B797}">
      <dgm:prSet/>
      <dgm:spPr/>
      <dgm:t>
        <a:bodyPr/>
        <a:lstStyle/>
        <a:p>
          <a:endParaRPr lang="en-US"/>
        </a:p>
      </dgm:t>
    </dgm:pt>
    <dgm:pt modelId="{756D0AC7-AFCC-42F1-A6C0-E70673E00109}" type="sibTrans" cxnId="{45C95C4F-C360-4ED3-A698-C8899736B797}">
      <dgm:prSet/>
      <dgm:spPr/>
      <dgm:t>
        <a:bodyPr/>
        <a:lstStyle/>
        <a:p>
          <a:endParaRPr lang="en-US"/>
        </a:p>
      </dgm:t>
    </dgm:pt>
    <dgm:pt modelId="{FE09193E-5F31-4A4C-94C3-539AE3C5489B}">
      <dgm:prSet/>
      <dgm:spPr/>
      <dgm:t>
        <a:bodyPr/>
        <a:lstStyle/>
        <a:p>
          <a:pPr>
            <a:lnSpc>
              <a:spcPct val="100000"/>
            </a:lnSpc>
          </a:pPr>
          <a:r>
            <a:rPr lang="en-US" b="0" i="0"/>
            <a:t>Conclusion</a:t>
          </a:r>
          <a:endParaRPr lang="en-US"/>
        </a:p>
      </dgm:t>
    </dgm:pt>
    <dgm:pt modelId="{D2AE96FC-EB08-43D7-9D27-4ED09AF9123B}" type="parTrans" cxnId="{8330CBF2-ED94-47C1-B0E3-BE4B2E8C85FC}">
      <dgm:prSet/>
      <dgm:spPr/>
      <dgm:t>
        <a:bodyPr/>
        <a:lstStyle/>
        <a:p>
          <a:endParaRPr lang="en-US"/>
        </a:p>
      </dgm:t>
    </dgm:pt>
    <dgm:pt modelId="{ACD42307-FD24-4714-BE8B-769932C84D93}" type="sibTrans" cxnId="{8330CBF2-ED94-47C1-B0E3-BE4B2E8C85FC}">
      <dgm:prSet/>
      <dgm:spPr/>
      <dgm:t>
        <a:bodyPr/>
        <a:lstStyle/>
        <a:p>
          <a:endParaRPr lang="en-US"/>
        </a:p>
      </dgm:t>
    </dgm:pt>
    <dgm:pt modelId="{1D946D30-639D-46F3-A7B1-1530651B1CC2}">
      <dgm:prSet/>
      <dgm:spPr/>
      <dgm:t>
        <a:bodyPr/>
        <a:lstStyle/>
        <a:p>
          <a:pPr>
            <a:lnSpc>
              <a:spcPct val="100000"/>
            </a:lnSpc>
          </a:pPr>
          <a:r>
            <a:rPr lang="en-US" b="0" i="0"/>
            <a:t>Citations</a:t>
          </a:r>
          <a:endParaRPr lang="en-US"/>
        </a:p>
      </dgm:t>
    </dgm:pt>
    <dgm:pt modelId="{5A586911-CCFA-42E9-8A2F-C1C412226CB4}" type="parTrans" cxnId="{2650AEF1-F7A8-411A-8B51-915344072071}">
      <dgm:prSet/>
      <dgm:spPr/>
      <dgm:t>
        <a:bodyPr/>
        <a:lstStyle/>
        <a:p>
          <a:endParaRPr lang="en-US"/>
        </a:p>
      </dgm:t>
    </dgm:pt>
    <dgm:pt modelId="{6D89F79B-ABF0-400D-AA69-9B632F799AE2}" type="sibTrans" cxnId="{2650AEF1-F7A8-411A-8B51-915344072071}">
      <dgm:prSet/>
      <dgm:spPr/>
      <dgm:t>
        <a:bodyPr/>
        <a:lstStyle/>
        <a:p>
          <a:endParaRPr lang="en-US"/>
        </a:p>
      </dgm:t>
    </dgm:pt>
    <dgm:pt modelId="{F70818F5-0598-4F83-82CD-1A16FA60E8C1}" type="pres">
      <dgm:prSet presAssocID="{DA7E18B7-9692-4090-B96F-3EB94ADB15A1}" presName="root" presStyleCnt="0">
        <dgm:presLayoutVars>
          <dgm:dir/>
          <dgm:resizeHandles val="exact"/>
        </dgm:presLayoutVars>
      </dgm:prSet>
      <dgm:spPr/>
    </dgm:pt>
    <dgm:pt modelId="{17980A73-A10A-4A86-AC13-104F4AD27606}" type="pres">
      <dgm:prSet presAssocID="{B0696429-AD29-4091-937A-9C7DF9806031}" presName="compNode" presStyleCnt="0"/>
      <dgm:spPr/>
    </dgm:pt>
    <dgm:pt modelId="{74277C4A-B0D6-49B5-AAF4-C1F4C0371E9E}" type="pres">
      <dgm:prSet presAssocID="{B0696429-AD29-4091-937A-9C7DF980603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ctor male with solid fill"/>
        </a:ext>
      </dgm:extLst>
    </dgm:pt>
    <dgm:pt modelId="{63503F6F-2298-409B-B84C-06C4D64DC0D7}" type="pres">
      <dgm:prSet presAssocID="{B0696429-AD29-4091-937A-9C7DF9806031}" presName="spaceRect" presStyleCnt="0"/>
      <dgm:spPr/>
    </dgm:pt>
    <dgm:pt modelId="{C10D282B-0926-4467-AB16-3DCF7F2C6789}" type="pres">
      <dgm:prSet presAssocID="{B0696429-AD29-4091-937A-9C7DF9806031}" presName="textRect" presStyleLbl="revTx" presStyleIdx="0" presStyleCnt="7">
        <dgm:presLayoutVars>
          <dgm:chMax val="1"/>
          <dgm:chPref val="1"/>
        </dgm:presLayoutVars>
      </dgm:prSet>
      <dgm:spPr/>
    </dgm:pt>
    <dgm:pt modelId="{D0E587E5-FB4B-4019-B96C-95CCA6C4D9EF}" type="pres">
      <dgm:prSet presAssocID="{8AC626FE-02FF-4ACB-B4F4-3C55A9BB9158}" presName="sibTrans" presStyleCnt="0"/>
      <dgm:spPr/>
    </dgm:pt>
    <dgm:pt modelId="{2311D045-8B0F-43B6-8527-10F6ED237479}" type="pres">
      <dgm:prSet presAssocID="{54CA6F3A-DD6F-4BFC-9B8E-360EED81F192}" presName="compNode" presStyleCnt="0"/>
      <dgm:spPr/>
    </dgm:pt>
    <dgm:pt modelId="{A1C80528-01DE-4BC2-9952-AC1925409292}" type="pres">
      <dgm:prSet presAssocID="{54CA6F3A-DD6F-4BFC-9B8E-360EED81F19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rs outline"/>
        </a:ext>
      </dgm:extLst>
    </dgm:pt>
    <dgm:pt modelId="{CE661E82-AC77-40A6-B16D-2E1BD214C857}" type="pres">
      <dgm:prSet presAssocID="{54CA6F3A-DD6F-4BFC-9B8E-360EED81F192}" presName="spaceRect" presStyleCnt="0"/>
      <dgm:spPr/>
    </dgm:pt>
    <dgm:pt modelId="{CA4AAC4B-A228-4561-BF8D-BAA03B607AFE}" type="pres">
      <dgm:prSet presAssocID="{54CA6F3A-DD6F-4BFC-9B8E-360EED81F192}" presName="textRect" presStyleLbl="revTx" presStyleIdx="1" presStyleCnt="7">
        <dgm:presLayoutVars>
          <dgm:chMax val="1"/>
          <dgm:chPref val="1"/>
        </dgm:presLayoutVars>
      </dgm:prSet>
      <dgm:spPr/>
    </dgm:pt>
    <dgm:pt modelId="{286CC05A-58C8-429D-A502-3D24FBA4E738}" type="pres">
      <dgm:prSet presAssocID="{1CDBBF50-7C9E-4E7A-A9DA-7A57544428A7}" presName="sibTrans" presStyleCnt="0"/>
      <dgm:spPr/>
    </dgm:pt>
    <dgm:pt modelId="{52C8848F-1A14-49D2-B6CA-5660D7EB0A89}" type="pres">
      <dgm:prSet presAssocID="{4E253BE9-70B2-4230-96D7-A80F0A5AEF0F}" presName="compNode" presStyleCnt="0"/>
      <dgm:spPr/>
    </dgm:pt>
    <dgm:pt modelId="{AB3CCC36-2BA4-49CC-AE00-58B893BD7F03}" type="pres">
      <dgm:prSet presAssocID="{4E253BE9-70B2-4230-96D7-A80F0A5AEF0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4222822B-35E4-436D-800E-EE4A26103CC1}" type="pres">
      <dgm:prSet presAssocID="{4E253BE9-70B2-4230-96D7-A80F0A5AEF0F}" presName="spaceRect" presStyleCnt="0"/>
      <dgm:spPr/>
    </dgm:pt>
    <dgm:pt modelId="{98BCD333-547E-47E8-A982-8D89C3F8643C}" type="pres">
      <dgm:prSet presAssocID="{4E253BE9-70B2-4230-96D7-A80F0A5AEF0F}" presName="textRect" presStyleLbl="revTx" presStyleIdx="2" presStyleCnt="7">
        <dgm:presLayoutVars>
          <dgm:chMax val="1"/>
          <dgm:chPref val="1"/>
        </dgm:presLayoutVars>
      </dgm:prSet>
      <dgm:spPr/>
    </dgm:pt>
    <dgm:pt modelId="{71F38628-724A-4A70-8B05-85CA2B8490E5}" type="pres">
      <dgm:prSet presAssocID="{C06D6574-986A-46A9-9426-EF46A9DE89A3}" presName="sibTrans" presStyleCnt="0"/>
      <dgm:spPr/>
    </dgm:pt>
    <dgm:pt modelId="{F6E59DCA-78BF-4E0D-88D5-7B809136B2B1}" type="pres">
      <dgm:prSet presAssocID="{AE031B8F-A447-48FB-9747-D9D3253E2FEC}" presName="compNode" presStyleCnt="0"/>
      <dgm:spPr/>
    </dgm:pt>
    <dgm:pt modelId="{E3396170-13D7-4806-B830-6807D40C4564}" type="pres">
      <dgm:prSet presAssocID="{AE031B8F-A447-48FB-9747-D9D3253E2FE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aze with solid fill"/>
        </a:ext>
      </dgm:extLst>
    </dgm:pt>
    <dgm:pt modelId="{5E05AD22-9B9D-4543-AFDE-6619C33BE72F}" type="pres">
      <dgm:prSet presAssocID="{AE031B8F-A447-48FB-9747-D9D3253E2FEC}" presName="spaceRect" presStyleCnt="0"/>
      <dgm:spPr/>
    </dgm:pt>
    <dgm:pt modelId="{C15DD430-CDE2-4D35-82E2-8203C67C0748}" type="pres">
      <dgm:prSet presAssocID="{AE031B8F-A447-48FB-9747-D9D3253E2FEC}" presName="textRect" presStyleLbl="revTx" presStyleIdx="3" presStyleCnt="7">
        <dgm:presLayoutVars>
          <dgm:chMax val="1"/>
          <dgm:chPref val="1"/>
        </dgm:presLayoutVars>
      </dgm:prSet>
      <dgm:spPr/>
    </dgm:pt>
    <dgm:pt modelId="{84327F66-C10A-43C7-901D-BFC7E2698C46}" type="pres">
      <dgm:prSet presAssocID="{0DC48511-5B03-4130-BF70-E951AB454546}" presName="sibTrans" presStyleCnt="0"/>
      <dgm:spPr/>
    </dgm:pt>
    <dgm:pt modelId="{C53CEE47-F7D8-4040-A163-98DA531061A6}" type="pres">
      <dgm:prSet presAssocID="{544DBA38-2B85-45C5-A1E8-DA94BAAD96F6}" presName="compNode" presStyleCnt="0"/>
      <dgm:spPr/>
    </dgm:pt>
    <dgm:pt modelId="{8B482559-EA3D-4746-9A9A-9BFDA5281BD2}" type="pres">
      <dgm:prSet presAssocID="{544DBA38-2B85-45C5-A1E8-DA94BAAD96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5262C28C-F66A-4976-A187-B8EB73C28A23}" type="pres">
      <dgm:prSet presAssocID="{544DBA38-2B85-45C5-A1E8-DA94BAAD96F6}" presName="spaceRect" presStyleCnt="0"/>
      <dgm:spPr/>
    </dgm:pt>
    <dgm:pt modelId="{5BF3DFD1-BCD8-4E2F-8B1D-BA0389865348}" type="pres">
      <dgm:prSet presAssocID="{544DBA38-2B85-45C5-A1E8-DA94BAAD96F6}" presName="textRect" presStyleLbl="revTx" presStyleIdx="4" presStyleCnt="7">
        <dgm:presLayoutVars>
          <dgm:chMax val="1"/>
          <dgm:chPref val="1"/>
        </dgm:presLayoutVars>
      </dgm:prSet>
      <dgm:spPr/>
    </dgm:pt>
    <dgm:pt modelId="{CFCAF079-5F72-427A-A321-8FD65655D122}" type="pres">
      <dgm:prSet presAssocID="{756D0AC7-AFCC-42F1-A6C0-E70673E00109}" presName="sibTrans" presStyleCnt="0"/>
      <dgm:spPr/>
    </dgm:pt>
    <dgm:pt modelId="{F4F69F33-B7BB-4726-B9D4-B1A94F704E85}" type="pres">
      <dgm:prSet presAssocID="{FE09193E-5F31-4A4C-94C3-539AE3C5489B}" presName="compNode" presStyleCnt="0"/>
      <dgm:spPr/>
    </dgm:pt>
    <dgm:pt modelId="{FA0DFCBC-22DD-41A0-9489-33D54F26CFD4}" type="pres">
      <dgm:prSet presAssocID="{FE09193E-5F31-4A4C-94C3-539AE3C5489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with solid fill"/>
        </a:ext>
      </dgm:extLst>
    </dgm:pt>
    <dgm:pt modelId="{0D1B2147-F628-45C4-8900-899260EB8A40}" type="pres">
      <dgm:prSet presAssocID="{FE09193E-5F31-4A4C-94C3-539AE3C5489B}" presName="spaceRect" presStyleCnt="0"/>
      <dgm:spPr/>
    </dgm:pt>
    <dgm:pt modelId="{9DC87F94-989B-49E4-986C-09BEB1CFB911}" type="pres">
      <dgm:prSet presAssocID="{FE09193E-5F31-4A4C-94C3-539AE3C5489B}" presName="textRect" presStyleLbl="revTx" presStyleIdx="5" presStyleCnt="7">
        <dgm:presLayoutVars>
          <dgm:chMax val="1"/>
          <dgm:chPref val="1"/>
        </dgm:presLayoutVars>
      </dgm:prSet>
      <dgm:spPr/>
    </dgm:pt>
    <dgm:pt modelId="{E0FE9A64-2E64-48BF-966E-AA296CDA9B7A}" type="pres">
      <dgm:prSet presAssocID="{ACD42307-FD24-4714-BE8B-769932C84D93}" presName="sibTrans" presStyleCnt="0"/>
      <dgm:spPr/>
    </dgm:pt>
    <dgm:pt modelId="{D6967201-A99E-45C6-BFED-79C0F3B6A810}" type="pres">
      <dgm:prSet presAssocID="{1D946D30-639D-46F3-A7B1-1530651B1CC2}" presName="compNode" presStyleCnt="0"/>
      <dgm:spPr/>
    </dgm:pt>
    <dgm:pt modelId="{9FCEB895-C12F-4D87-BCEB-1318AEA8A89F}" type="pres">
      <dgm:prSet presAssocID="{1D946D30-639D-46F3-A7B1-1530651B1CC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B3D5ADB9-CC6F-40B0-A70F-55C2082C88BC}" type="pres">
      <dgm:prSet presAssocID="{1D946D30-639D-46F3-A7B1-1530651B1CC2}" presName="spaceRect" presStyleCnt="0"/>
      <dgm:spPr/>
    </dgm:pt>
    <dgm:pt modelId="{301C0041-0E20-41C0-A4AF-5C63F3F84E44}" type="pres">
      <dgm:prSet presAssocID="{1D946D30-639D-46F3-A7B1-1530651B1CC2}" presName="textRect" presStyleLbl="revTx" presStyleIdx="6" presStyleCnt="7">
        <dgm:presLayoutVars>
          <dgm:chMax val="1"/>
          <dgm:chPref val="1"/>
        </dgm:presLayoutVars>
      </dgm:prSet>
      <dgm:spPr/>
    </dgm:pt>
  </dgm:ptLst>
  <dgm:cxnLst>
    <dgm:cxn modelId="{B83A2D1F-64C9-42F0-9B78-EC11B46E98E8}" type="presOf" srcId="{DA7E18B7-9692-4090-B96F-3EB94ADB15A1}" destId="{F70818F5-0598-4F83-82CD-1A16FA60E8C1}" srcOrd="0" destOrd="0" presId="urn:microsoft.com/office/officeart/2018/2/layout/IconLabelList"/>
    <dgm:cxn modelId="{4F6A2929-8131-4B8A-BB2B-468A4CF3CB7E}" srcId="{DA7E18B7-9692-4090-B96F-3EB94ADB15A1}" destId="{B0696429-AD29-4091-937A-9C7DF9806031}" srcOrd="0" destOrd="0" parTransId="{23A4E6BC-390D-4F5D-97C4-2D8764A7D053}" sibTransId="{8AC626FE-02FF-4ACB-B4F4-3C55A9BB9158}"/>
    <dgm:cxn modelId="{11ED5530-78CB-4BA9-A9B9-D3422F831658}" srcId="{DA7E18B7-9692-4090-B96F-3EB94ADB15A1}" destId="{AE031B8F-A447-48FB-9747-D9D3253E2FEC}" srcOrd="3" destOrd="0" parTransId="{E1110FC2-7AE0-48C9-9413-E7FEAEA78469}" sibTransId="{0DC48511-5B03-4130-BF70-E951AB454546}"/>
    <dgm:cxn modelId="{1FCF2546-2F84-48D2-9082-007DA03ECF7B}" srcId="{DA7E18B7-9692-4090-B96F-3EB94ADB15A1}" destId="{4E253BE9-70B2-4230-96D7-A80F0A5AEF0F}" srcOrd="2" destOrd="0" parTransId="{CAB92C8D-C073-41E5-9F6B-7387D102CD98}" sibTransId="{C06D6574-986A-46A9-9426-EF46A9DE89A3}"/>
    <dgm:cxn modelId="{F19CF44C-E1C1-4B21-BA99-1A31F10BF168}" type="presOf" srcId="{B0696429-AD29-4091-937A-9C7DF9806031}" destId="{C10D282B-0926-4467-AB16-3DCF7F2C6789}" srcOrd="0" destOrd="0" presId="urn:microsoft.com/office/officeart/2018/2/layout/IconLabelList"/>
    <dgm:cxn modelId="{45C95C4F-C360-4ED3-A698-C8899736B797}" srcId="{DA7E18B7-9692-4090-B96F-3EB94ADB15A1}" destId="{544DBA38-2B85-45C5-A1E8-DA94BAAD96F6}" srcOrd="4" destOrd="0" parTransId="{914DAFC6-5702-447F-9B62-7796097E5EF1}" sibTransId="{756D0AC7-AFCC-42F1-A6C0-E70673E00109}"/>
    <dgm:cxn modelId="{907A369A-5882-49AA-A40C-2378681C6EE4}" type="presOf" srcId="{1D946D30-639D-46F3-A7B1-1530651B1CC2}" destId="{301C0041-0E20-41C0-A4AF-5C63F3F84E44}" srcOrd="0" destOrd="0" presId="urn:microsoft.com/office/officeart/2018/2/layout/IconLabelList"/>
    <dgm:cxn modelId="{A78D26AE-8039-4404-8A16-6AB24E3AE7B9}" type="presOf" srcId="{AE031B8F-A447-48FB-9747-D9D3253E2FEC}" destId="{C15DD430-CDE2-4D35-82E2-8203C67C0748}" srcOrd="0" destOrd="0" presId="urn:microsoft.com/office/officeart/2018/2/layout/IconLabelList"/>
    <dgm:cxn modelId="{2BD6AEC4-E822-4BB4-BFB8-42F1C82C5D50}" srcId="{DA7E18B7-9692-4090-B96F-3EB94ADB15A1}" destId="{54CA6F3A-DD6F-4BFC-9B8E-360EED81F192}" srcOrd="1" destOrd="0" parTransId="{6E136E1B-D0D1-4A20-8B4F-208212AB2B3D}" sibTransId="{1CDBBF50-7C9E-4E7A-A9DA-7A57544428A7}"/>
    <dgm:cxn modelId="{35DD62D3-0DAC-41DE-A9A1-05DB8619628B}" type="presOf" srcId="{4E253BE9-70B2-4230-96D7-A80F0A5AEF0F}" destId="{98BCD333-547E-47E8-A982-8D89C3F8643C}" srcOrd="0" destOrd="0" presId="urn:microsoft.com/office/officeart/2018/2/layout/IconLabelList"/>
    <dgm:cxn modelId="{D28CCFD7-5B96-4DF1-95E4-F638EB3811C7}" type="presOf" srcId="{54CA6F3A-DD6F-4BFC-9B8E-360EED81F192}" destId="{CA4AAC4B-A228-4561-BF8D-BAA03B607AFE}" srcOrd="0" destOrd="0" presId="urn:microsoft.com/office/officeart/2018/2/layout/IconLabelList"/>
    <dgm:cxn modelId="{A21E72E1-D6D2-4146-B93C-D966902D5CF9}" type="presOf" srcId="{544DBA38-2B85-45C5-A1E8-DA94BAAD96F6}" destId="{5BF3DFD1-BCD8-4E2F-8B1D-BA0389865348}" srcOrd="0" destOrd="0" presId="urn:microsoft.com/office/officeart/2018/2/layout/IconLabelList"/>
    <dgm:cxn modelId="{2650AEF1-F7A8-411A-8B51-915344072071}" srcId="{DA7E18B7-9692-4090-B96F-3EB94ADB15A1}" destId="{1D946D30-639D-46F3-A7B1-1530651B1CC2}" srcOrd="6" destOrd="0" parTransId="{5A586911-CCFA-42E9-8A2F-C1C412226CB4}" sibTransId="{6D89F79B-ABF0-400D-AA69-9B632F799AE2}"/>
    <dgm:cxn modelId="{03650DF2-24EA-4C7E-8BBA-156D14F1D93E}" type="presOf" srcId="{FE09193E-5F31-4A4C-94C3-539AE3C5489B}" destId="{9DC87F94-989B-49E4-986C-09BEB1CFB911}" srcOrd="0" destOrd="0" presId="urn:microsoft.com/office/officeart/2018/2/layout/IconLabelList"/>
    <dgm:cxn modelId="{8330CBF2-ED94-47C1-B0E3-BE4B2E8C85FC}" srcId="{DA7E18B7-9692-4090-B96F-3EB94ADB15A1}" destId="{FE09193E-5F31-4A4C-94C3-539AE3C5489B}" srcOrd="5" destOrd="0" parTransId="{D2AE96FC-EB08-43D7-9D27-4ED09AF9123B}" sibTransId="{ACD42307-FD24-4714-BE8B-769932C84D93}"/>
    <dgm:cxn modelId="{1FAD6A5E-F7F9-4B86-A253-A7CF7A9A5BBB}" type="presParOf" srcId="{F70818F5-0598-4F83-82CD-1A16FA60E8C1}" destId="{17980A73-A10A-4A86-AC13-104F4AD27606}" srcOrd="0" destOrd="0" presId="urn:microsoft.com/office/officeart/2018/2/layout/IconLabelList"/>
    <dgm:cxn modelId="{EC960111-B42A-4EE0-8131-7E687C010286}" type="presParOf" srcId="{17980A73-A10A-4A86-AC13-104F4AD27606}" destId="{74277C4A-B0D6-49B5-AAF4-C1F4C0371E9E}" srcOrd="0" destOrd="0" presId="urn:microsoft.com/office/officeart/2018/2/layout/IconLabelList"/>
    <dgm:cxn modelId="{72A2CBB9-9B57-4643-91DA-3F75E62E3767}" type="presParOf" srcId="{17980A73-A10A-4A86-AC13-104F4AD27606}" destId="{63503F6F-2298-409B-B84C-06C4D64DC0D7}" srcOrd="1" destOrd="0" presId="urn:microsoft.com/office/officeart/2018/2/layout/IconLabelList"/>
    <dgm:cxn modelId="{D5427E5C-47BC-4983-97C9-C3A91DCCDA79}" type="presParOf" srcId="{17980A73-A10A-4A86-AC13-104F4AD27606}" destId="{C10D282B-0926-4467-AB16-3DCF7F2C6789}" srcOrd="2" destOrd="0" presId="urn:microsoft.com/office/officeart/2018/2/layout/IconLabelList"/>
    <dgm:cxn modelId="{80A65779-8642-4897-9C2D-AD75A0AD872F}" type="presParOf" srcId="{F70818F5-0598-4F83-82CD-1A16FA60E8C1}" destId="{D0E587E5-FB4B-4019-B96C-95CCA6C4D9EF}" srcOrd="1" destOrd="0" presId="urn:microsoft.com/office/officeart/2018/2/layout/IconLabelList"/>
    <dgm:cxn modelId="{AEDDF748-0750-4FAB-B35E-DDE458D4B0E6}" type="presParOf" srcId="{F70818F5-0598-4F83-82CD-1A16FA60E8C1}" destId="{2311D045-8B0F-43B6-8527-10F6ED237479}" srcOrd="2" destOrd="0" presId="urn:microsoft.com/office/officeart/2018/2/layout/IconLabelList"/>
    <dgm:cxn modelId="{19BF9392-9A98-4433-AC0E-6410193F844B}" type="presParOf" srcId="{2311D045-8B0F-43B6-8527-10F6ED237479}" destId="{A1C80528-01DE-4BC2-9952-AC1925409292}" srcOrd="0" destOrd="0" presId="urn:microsoft.com/office/officeart/2018/2/layout/IconLabelList"/>
    <dgm:cxn modelId="{4CA93E76-9D06-472C-851D-CEF66A763369}" type="presParOf" srcId="{2311D045-8B0F-43B6-8527-10F6ED237479}" destId="{CE661E82-AC77-40A6-B16D-2E1BD214C857}" srcOrd="1" destOrd="0" presId="urn:microsoft.com/office/officeart/2018/2/layout/IconLabelList"/>
    <dgm:cxn modelId="{2A64FA32-0F06-4C35-99F2-513EE0334FB3}" type="presParOf" srcId="{2311D045-8B0F-43B6-8527-10F6ED237479}" destId="{CA4AAC4B-A228-4561-BF8D-BAA03B607AFE}" srcOrd="2" destOrd="0" presId="urn:microsoft.com/office/officeart/2018/2/layout/IconLabelList"/>
    <dgm:cxn modelId="{2D5B9C33-C775-4B53-B3A8-076A7B2990D9}" type="presParOf" srcId="{F70818F5-0598-4F83-82CD-1A16FA60E8C1}" destId="{286CC05A-58C8-429D-A502-3D24FBA4E738}" srcOrd="3" destOrd="0" presId="urn:microsoft.com/office/officeart/2018/2/layout/IconLabelList"/>
    <dgm:cxn modelId="{E1C9143B-6F53-45B9-8103-45BB79B85F2E}" type="presParOf" srcId="{F70818F5-0598-4F83-82CD-1A16FA60E8C1}" destId="{52C8848F-1A14-49D2-B6CA-5660D7EB0A89}" srcOrd="4" destOrd="0" presId="urn:microsoft.com/office/officeart/2018/2/layout/IconLabelList"/>
    <dgm:cxn modelId="{4F1B89A6-4226-47C2-9686-F9A9C2574BB4}" type="presParOf" srcId="{52C8848F-1A14-49D2-B6CA-5660D7EB0A89}" destId="{AB3CCC36-2BA4-49CC-AE00-58B893BD7F03}" srcOrd="0" destOrd="0" presId="urn:microsoft.com/office/officeart/2018/2/layout/IconLabelList"/>
    <dgm:cxn modelId="{8CF53115-6292-493E-8693-E50BB0D21412}" type="presParOf" srcId="{52C8848F-1A14-49D2-B6CA-5660D7EB0A89}" destId="{4222822B-35E4-436D-800E-EE4A26103CC1}" srcOrd="1" destOrd="0" presId="urn:microsoft.com/office/officeart/2018/2/layout/IconLabelList"/>
    <dgm:cxn modelId="{8AA715CF-728F-4365-A1F2-431E27E49A2B}" type="presParOf" srcId="{52C8848F-1A14-49D2-B6CA-5660D7EB0A89}" destId="{98BCD333-547E-47E8-A982-8D89C3F8643C}" srcOrd="2" destOrd="0" presId="urn:microsoft.com/office/officeart/2018/2/layout/IconLabelList"/>
    <dgm:cxn modelId="{0F69A4B0-BEED-4A85-9540-0C1F2165E28C}" type="presParOf" srcId="{F70818F5-0598-4F83-82CD-1A16FA60E8C1}" destId="{71F38628-724A-4A70-8B05-85CA2B8490E5}" srcOrd="5" destOrd="0" presId="urn:microsoft.com/office/officeart/2018/2/layout/IconLabelList"/>
    <dgm:cxn modelId="{E9823E01-219A-42C3-8AB9-73E15C89054D}" type="presParOf" srcId="{F70818F5-0598-4F83-82CD-1A16FA60E8C1}" destId="{F6E59DCA-78BF-4E0D-88D5-7B809136B2B1}" srcOrd="6" destOrd="0" presId="urn:microsoft.com/office/officeart/2018/2/layout/IconLabelList"/>
    <dgm:cxn modelId="{DADA308E-4862-41F0-889B-05BAF15B6002}" type="presParOf" srcId="{F6E59DCA-78BF-4E0D-88D5-7B809136B2B1}" destId="{E3396170-13D7-4806-B830-6807D40C4564}" srcOrd="0" destOrd="0" presId="urn:microsoft.com/office/officeart/2018/2/layout/IconLabelList"/>
    <dgm:cxn modelId="{8F77E753-74BB-490D-9427-1E4AB85E3561}" type="presParOf" srcId="{F6E59DCA-78BF-4E0D-88D5-7B809136B2B1}" destId="{5E05AD22-9B9D-4543-AFDE-6619C33BE72F}" srcOrd="1" destOrd="0" presId="urn:microsoft.com/office/officeart/2018/2/layout/IconLabelList"/>
    <dgm:cxn modelId="{5662532F-B2C2-4309-8AA9-2192A6A78EB5}" type="presParOf" srcId="{F6E59DCA-78BF-4E0D-88D5-7B809136B2B1}" destId="{C15DD430-CDE2-4D35-82E2-8203C67C0748}" srcOrd="2" destOrd="0" presId="urn:microsoft.com/office/officeart/2018/2/layout/IconLabelList"/>
    <dgm:cxn modelId="{83088D54-A542-4C02-B99F-3574490DF502}" type="presParOf" srcId="{F70818F5-0598-4F83-82CD-1A16FA60E8C1}" destId="{84327F66-C10A-43C7-901D-BFC7E2698C46}" srcOrd="7" destOrd="0" presId="urn:microsoft.com/office/officeart/2018/2/layout/IconLabelList"/>
    <dgm:cxn modelId="{5BFD18B4-4A6A-43F6-908F-178877095C93}" type="presParOf" srcId="{F70818F5-0598-4F83-82CD-1A16FA60E8C1}" destId="{C53CEE47-F7D8-4040-A163-98DA531061A6}" srcOrd="8" destOrd="0" presId="urn:microsoft.com/office/officeart/2018/2/layout/IconLabelList"/>
    <dgm:cxn modelId="{5D6579AA-6BB0-4F5A-BEB9-BCC835398687}" type="presParOf" srcId="{C53CEE47-F7D8-4040-A163-98DA531061A6}" destId="{8B482559-EA3D-4746-9A9A-9BFDA5281BD2}" srcOrd="0" destOrd="0" presId="urn:microsoft.com/office/officeart/2018/2/layout/IconLabelList"/>
    <dgm:cxn modelId="{E6F74734-F912-460D-820D-D544E11A8716}" type="presParOf" srcId="{C53CEE47-F7D8-4040-A163-98DA531061A6}" destId="{5262C28C-F66A-4976-A187-B8EB73C28A23}" srcOrd="1" destOrd="0" presId="urn:microsoft.com/office/officeart/2018/2/layout/IconLabelList"/>
    <dgm:cxn modelId="{550C1D99-3962-4E33-8FF1-8513103A7B20}" type="presParOf" srcId="{C53CEE47-F7D8-4040-A163-98DA531061A6}" destId="{5BF3DFD1-BCD8-4E2F-8B1D-BA0389865348}" srcOrd="2" destOrd="0" presId="urn:microsoft.com/office/officeart/2018/2/layout/IconLabelList"/>
    <dgm:cxn modelId="{AC0FFD5A-3750-43A2-B6B7-02D38D2402F3}" type="presParOf" srcId="{F70818F5-0598-4F83-82CD-1A16FA60E8C1}" destId="{CFCAF079-5F72-427A-A321-8FD65655D122}" srcOrd="9" destOrd="0" presId="urn:microsoft.com/office/officeart/2018/2/layout/IconLabelList"/>
    <dgm:cxn modelId="{8C5CCF61-7D11-40B2-BF0F-71986A0D0F3D}" type="presParOf" srcId="{F70818F5-0598-4F83-82CD-1A16FA60E8C1}" destId="{F4F69F33-B7BB-4726-B9D4-B1A94F704E85}" srcOrd="10" destOrd="0" presId="urn:microsoft.com/office/officeart/2018/2/layout/IconLabelList"/>
    <dgm:cxn modelId="{1777765E-A036-438C-8A2F-5BA727403842}" type="presParOf" srcId="{F4F69F33-B7BB-4726-B9D4-B1A94F704E85}" destId="{FA0DFCBC-22DD-41A0-9489-33D54F26CFD4}" srcOrd="0" destOrd="0" presId="urn:microsoft.com/office/officeart/2018/2/layout/IconLabelList"/>
    <dgm:cxn modelId="{913A24AF-E384-456C-8077-A61CE3FB2892}" type="presParOf" srcId="{F4F69F33-B7BB-4726-B9D4-B1A94F704E85}" destId="{0D1B2147-F628-45C4-8900-899260EB8A40}" srcOrd="1" destOrd="0" presId="urn:microsoft.com/office/officeart/2018/2/layout/IconLabelList"/>
    <dgm:cxn modelId="{02E1AB36-15F4-4486-8324-5177E62A8B54}" type="presParOf" srcId="{F4F69F33-B7BB-4726-B9D4-B1A94F704E85}" destId="{9DC87F94-989B-49E4-986C-09BEB1CFB911}" srcOrd="2" destOrd="0" presId="urn:microsoft.com/office/officeart/2018/2/layout/IconLabelList"/>
    <dgm:cxn modelId="{AEDCF8D3-5F7F-467F-B163-B12ADB61CACB}" type="presParOf" srcId="{F70818F5-0598-4F83-82CD-1A16FA60E8C1}" destId="{E0FE9A64-2E64-48BF-966E-AA296CDA9B7A}" srcOrd="11" destOrd="0" presId="urn:microsoft.com/office/officeart/2018/2/layout/IconLabelList"/>
    <dgm:cxn modelId="{FBDD2829-7DB4-441C-88B7-C74B6CB624D2}" type="presParOf" srcId="{F70818F5-0598-4F83-82CD-1A16FA60E8C1}" destId="{D6967201-A99E-45C6-BFED-79C0F3B6A810}" srcOrd="12" destOrd="0" presId="urn:microsoft.com/office/officeart/2018/2/layout/IconLabelList"/>
    <dgm:cxn modelId="{B5772DE8-5CCC-4A51-AFB6-9C1C689087B6}" type="presParOf" srcId="{D6967201-A99E-45C6-BFED-79C0F3B6A810}" destId="{9FCEB895-C12F-4D87-BCEB-1318AEA8A89F}" srcOrd="0" destOrd="0" presId="urn:microsoft.com/office/officeart/2018/2/layout/IconLabelList"/>
    <dgm:cxn modelId="{BACB41E1-A757-4BCD-BEC9-17621BAA5045}" type="presParOf" srcId="{D6967201-A99E-45C6-BFED-79C0F3B6A810}" destId="{B3D5ADB9-CC6F-40B0-A70F-55C2082C88BC}" srcOrd="1" destOrd="0" presId="urn:microsoft.com/office/officeart/2018/2/layout/IconLabelList"/>
    <dgm:cxn modelId="{1ACAC569-1A9A-40EC-B5DB-07C3D0B2E1F5}" type="presParOf" srcId="{D6967201-A99E-45C6-BFED-79C0F3B6A810}" destId="{301C0041-0E20-41C0-A4AF-5C63F3F84E4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4B6615-CB41-44CA-9196-4B570985D75A}"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7C68184E-5081-45A8-B077-7A64D67A7824}">
      <dgm:prSet custT="1"/>
      <dgm:spPr/>
      <dgm:t>
        <a:bodyPr/>
        <a:lstStyle/>
        <a:p>
          <a:r>
            <a:rPr lang="en-US" sz="1400" b="1" dirty="0"/>
            <a:t>Preprocessing: </a:t>
          </a:r>
        </a:p>
      </dgm:t>
    </dgm:pt>
    <dgm:pt modelId="{459A4955-C884-4941-8626-B970AB7EFD91}" type="parTrans" cxnId="{A36E9149-19ED-4546-997D-7E7FD35DCD63}">
      <dgm:prSet/>
      <dgm:spPr/>
      <dgm:t>
        <a:bodyPr/>
        <a:lstStyle/>
        <a:p>
          <a:endParaRPr lang="en-US" sz="3200" b="1"/>
        </a:p>
      </dgm:t>
    </dgm:pt>
    <dgm:pt modelId="{3C66F420-67DB-4F4C-82BC-6E624E763C16}" type="sibTrans" cxnId="{A36E9149-19ED-4546-997D-7E7FD35DCD63}">
      <dgm:prSet/>
      <dgm:spPr/>
      <dgm:t>
        <a:bodyPr/>
        <a:lstStyle/>
        <a:p>
          <a:endParaRPr lang="en-US" sz="3200" b="1"/>
        </a:p>
      </dgm:t>
    </dgm:pt>
    <dgm:pt modelId="{018D8592-0042-48AA-B3B6-3352512D4CD3}">
      <dgm:prSet custT="1"/>
      <dgm:spPr/>
      <dgm:t>
        <a:bodyPr/>
        <a:lstStyle/>
        <a:p>
          <a:r>
            <a:rPr lang="en-US" sz="1050" b="1" dirty="0"/>
            <a:t>Tokenization</a:t>
          </a:r>
        </a:p>
      </dgm:t>
    </dgm:pt>
    <dgm:pt modelId="{F1E91A42-AA38-48BD-B724-E6495DF6C792}" type="parTrans" cxnId="{F39FFFA4-6D27-46B2-98B6-025E0670A171}">
      <dgm:prSet/>
      <dgm:spPr/>
      <dgm:t>
        <a:bodyPr/>
        <a:lstStyle/>
        <a:p>
          <a:endParaRPr lang="en-US" sz="3200" b="1"/>
        </a:p>
      </dgm:t>
    </dgm:pt>
    <dgm:pt modelId="{43E1307F-9DDC-4824-8F88-F1260FC17D60}" type="sibTrans" cxnId="{F39FFFA4-6D27-46B2-98B6-025E0670A171}">
      <dgm:prSet/>
      <dgm:spPr/>
      <dgm:t>
        <a:bodyPr/>
        <a:lstStyle/>
        <a:p>
          <a:endParaRPr lang="en-US" sz="3200" b="1"/>
        </a:p>
      </dgm:t>
    </dgm:pt>
    <dgm:pt modelId="{643BE108-608D-4ACC-97F6-387A944D56AE}">
      <dgm:prSet custT="1"/>
      <dgm:spPr/>
      <dgm:t>
        <a:bodyPr/>
        <a:lstStyle/>
        <a:p>
          <a:r>
            <a:rPr lang="en-US" sz="1050" b="1"/>
            <a:t>Removing stop words and punctuation</a:t>
          </a:r>
        </a:p>
      </dgm:t>
    </dgm:pt>
    <dgm:pt modelId="{E9AFF55A-BCDA-4F7B-AD96-82F89CF08EBE}" type="parTrans" cxnId="{DE99BDD4-58A5-4260-8D17-CA47E6ED9294}">
      <dgm:prSet/>
      <dgm:spPr/>
      <dgm:t>
        <a:bodyPr/>
        <a:lstStyle/>
        <a:p>
          <a:endParaRPr lang="en-US" sz="3200" b="1"/>
        </a:p>
      </dgm:t>
    </dgm:pt>
    <dgm:pt modelId="{D5F1B6CA-6E1E-4DC7-8B4E-8BDF74ED01C5}" type="sibTrans" cxnId="{DE99BDD4-58A5-4260-8D17-CA47E6ED9294}">
      <dgm:prSet/>
      <dgm:spPr/>
      <dgm:t>
        <a:bodyPr/>
        <a:lstStyle/>
        <a:p>
          <a:endParaRPr lang="en-US" sz="3200" b="1"/>
        </a:p>
      </dgm:t>
    </dgm:pt>
    <dgm:pt modelId="{598A34C6-A2D6-41CE-B83D-33715FFFB72D}">
      <dgm:prSet custT="1"/>
      <dgm:spPr/>
      <dgm:t>
        <a:bodyPr/>
        <a:lstStyle/>
        <a:p>
          <a:r>
            <a:rPr lang="en-US" sz="1050" b="1"/>
            <a:t>Lemmatization</a:t>
          </a:r>
        </a:p>
      </dgm:t>
    </dgm:pt>
    <dgm:pt modelId="{4985A18E-7927-4A48-A826-C0B07472C4DA}" type="parTrans" cxnId="{4196DA07-A7F6-438C-A569-722E7D3EE7D0}">
      <dgm:prSet/>
      <dgm:spPr/>
      <dgm:t>
        <a:bodyPr/>
        <a:lstStyle/>
        <a:p>
          <a:endParaRPr lang="en-US" sz="3200" b="1"/>
        </a:p>
      </dgm:t>
    </dgm:pt>
    <dgm:pt modelId="{DCE84BC6-5F17-4179-9D1C-026B4633A724}" type="sibTrans" cxnId="{4196DA07-A7F6-438C-A569-722E7D3EE7D0}">
      <dgm:prSet/>
      <dgm:spPr/>
      <dgm:t>
        <a:bodyPr/>
        <a:lstStyle/>
        <a:p>
          <a:endParaRPr lang="en-US" sz="3200" b="1"/>
        </a:p>
      </dgm:t>
    </dgm:pt>
    <dgm:pt modelId="{DD7FA9EC-3195-4D84-98CA-59781EEA6EAD}">
      <dgm:prSet custT="1"/>
      <dgm:spPr/>
      <dgm:t>
        <a:bodyPr/>
        <a:lstStyle/>
        <a:p>
          <a:r>
            <a:rPr lang="en-US" sz="1400" b="1"/>
            <a:t>Create N-grams = 3</a:t>
          </a:r>
        </a:p>
      </dgm:t>
    </dgm:pt>
    <dgm:pt modelId="{045EBA8D-12F1-4266-AFE3-FB209C06E03C}" type="parTrans" cxnId="{047B57CF-47A1-43C1-8155-94C28F3A0EC7}">
      <dgm:prSet/>
      <dgm:spPr/>
      <dgm:t>
        <a:bodyPr/>
        <a:lstStyle/>
        <a:p>
          <a:endParaRPr lang="en-US" sz="3200" b="1"/>
        </a:p>
      </dgm:t>
    </dgm:pt>
    <dgm:pt modelId="{2B2142CB-0ABB-4C17-A615-5BC45A7057BA}" type="sibTrans" cxnId="{047B57CF-47A1-43C1-8155-94C28F3A0EC7}">
      <dgm:prSet/>
      <dgm:spPr/>
      <dgm:t>
        <a:bodyPr/>
        <a:lstStyle/>
        <a:p>
          <a:endParaRPr lang="en-US" sz="3200" b="1"/>
        </a:p>
      </dgm:t>
    </dgm:pt>
    <dgm:pt modelId="{E4036C3D-4BE6-4C6E-9B0A-C415F8A4704D}">
      <dgm:prSet custT="1"/>
      <dgm:spPr/>
      <dgm:t>
        <a:bodyPr/>
        <a:lstStyle/>
        <a:p>
          <a:r>
            <a:rPr lang="en-US" sz="1400" b="1"/>
            <a:t>Featurized text: Bag of Words, TF-IDF</a:t>
          </a:r>
        </a:p>
      </dgm:t>
    </dgm:pt>
    <dgm:pt modelId="{C255E073-57E3-4B13-AD3E-A9AB72F2EB29}" type="parTrans" cxnId="{F6ACEE4B-FF1A-4C6E-9829-4128D7310360}">
      <dgm:prSet/>
      <dgm:spPr/>
      <dgm:t>
        <a:bodyPr/>
        <a:lstStyle/>
        <a:p>
          <a:endParaRPr lang="en-US" sz="3200" b="1"/>
        </a:p>
      </dgm:t>
    </dgm:pt>
    <dgm:pt modelId="{B5657F41-F958-455E-B15B-3C96F2937537}" type="sibTrans" cxnId="{F6ACEE4B-FF1A-4C6E-9829-4128D7310360}">
      <dgm:prSet/>
      <dgm:spPr/>
      <dgm:t>
        <a:bodyPr/>
        <a:lstStyle/>
        <a:p>
          <a:endParaRPr lang="en-US" sz="3200" b="1"/>
        </a:p>
      </dgm:t>
    </dgm:pt>
    <dgm:pt modelId="{F2614FD9-5639-4019-9501-C6B3A10FFF8A}">
      <dgm:prSet custT="1"/>
      <dgm:spPr/>
      <dgm:t>
        <a:bodyPr/>
        <a:lstStyle/>
        <a:p>
          <a:r>
            <a:rPr lang="en-US" sz="1400" b="1" dirty="0"/>
            <a:t>Input text and labels - normal(0) or abnormal(1)</a:t>
          </a:r>
        </a:p>
      </dgm:t>
    </dgm:pt>
    <dgm:pt modelId="{DF84EE68-C33C-438F-B25D-4A412C326FED}" type="parTrans" cxnId="{5B272436-4C60-43F0-B644-D8ABAEEA89FC}">
      <dgm:prSet/>
      <dgm:spPr/>
      <dgm:t>
        <a:bodyPr/>
        <a:lstStyle/>
        <a:p>
          <a:endParaRPr lang="en-US" sz="3200" b="1"/>
        </a:p>
      </dgm:t>
    </dgm:pt>
    <dgm:pt modelId="{0FA92AE9-7875-4D0F-8B14-C392A7AE0457}" type="sibTrans" cxnId="{5B272436-4C60-43F0-B644-D8ABAEEA89FC}">
      <dgm:prSet/>
      <dgm:spPr/>
      <dgm:t>
        <a:bodyPr/>
        <a:lstStyle/>
        <a:p>
          <a:endParaRPr lang="en-US" sz="3200" b="1"/>
        </a:p>
      </dgm:t>
    </dgm:pt>
    <dgm:pt modelId="{0C9453FC-0803-4D74-8E8E-4EB8C0309B83}">
      <dgm:prSet custT="1"/>
      <dgm:spPr/>
      <dgm:t>
        <a:bodyPr/>
        <a:lstStyle/>
        <a:p>
          <a:r>
            <a:rPr lang="en-US" sz="1400" b="1"/>
            <a:t>Logistic regression</a:t>
          </a:r>
        </a:p>
      </dgm:t>
    </dgm:pt>
    <dgm:pt modelId="{7DBD9D9B-4D7B-4521-9FBD-446B6AD99EC0}" type="parTrans" cxnId="{7C053870-B4DA-4B82-B292-239F38F50457}">
      <dgm:prSet/>
      <dgm:spPr/>
      <dgm:t>
        <a:bodyPr/>
        <a:lstStyle/>
        <a:p>
          <a:endParaRPr lang="en-US" sz="3200" b="1"/>
        </a:p>
      </dgm:t>
    </dgm:pt>
    <dgm:pt modelId="{F63A5972-8032-4E2B-8FAF-71C3AD48695C}" type="sibTrans" cxnId="{7C053870-B4DA-4B82-B292-239F38F50457}">
      <dgm:prSet/>
      <dgm:spPr/>
      <dgm:t>
        <a:bodyPr/>
        <a:lstStyle/>
        <a:p>
          <a:endParaRPr lang="en-US" sz="3200" b="1"/>
        </a:p>
      </dgm:t>
    </dgm:pt>
    <dgm:pt modelId="{79E6DB85-23C8-4234-8D2F-C183AD0EF7BB}">
      <dgm:prSet custT="1"/>
      <dgm:spPr/>
      <dgm:t>
        <a:bodyPr/>
        <a:lstStyle/>
        <a:p>
          <a:r>
            <a:rPr lang="en-US" sz="1400" b="1"/>
            <a:t>Performance Metrics: Accuracy, Recall</a:t>
          </a:r>
        </a:p>
      </dgm:t>
    </dgm:pt>
    <dgm:pt modelId="{287C3166-18C4-46EF-B389-123ABB2A6810}" type="parTrans" cxnId="{DDFAA685-125A-42B3-B61A-AE8849DE82E3}">
      <dgm:prSet/>
      <dgm:spPr/>
      <dgm:t>
        <a:bodyPr/>
        <a:lstStyle/>
        <a:p>
          <a:endParaRPr lang="en-US" sz="3200" b="1"/>
        </a:p>
      </dgm:t>
    </dgm:pt>
    <dgm:pt modelId="{AC261666-5D38-4E3C-8959-DA354AF0130F}" type="sibTrans" cxnId="{DDFAA685-125A-42B3-B61A-AE8849DE82E3}">
      <dgm:prSet/>
      <dgm:spPr/>
      <dgm:t>
        <a:bodyPr/>
        <a:lstStyle/>
        <a:p>
          <a:endParaRPr lang="en-US" sz="3200" b="1"/>
        </a:p>
      </dgm:t>
    </dgm:pt>
    <dgm:pt modelId="{4D756410-BF02-4BC2-B358-61B0EBF67206}">
      <dgm:prSet custT="1"/>
      <dgm:spPr/>
      <dgm:t>
        <a:bodyPr/>
        <a:lstStyle/>
        <a:p>
          <a:r>
            <a:rPr lang="en-US" sz="1400" b="1" dirty="0"/>
            <a:t>Data set</a:t>
          </a:r>
        </a:p>
      </dgm:t>
    </dgm:pt>
    <dgm:pt modelId="{ACCFF5F3-4F95-44D1-ADFD-7490D8433950}" type="parTrans" cxnId="{4E3BD9A5-945E-466D-BA0A-0C401E98E483}">
      <dgm:prSet/>
      <dgm:spPr/>
      <dgm:t>
        <a:bodyPr/>
        <a:lstStyle/>
        <a:p>
          <a:endParaRPr lang="en-US" sz="2400"/>
        </a:p>
      </dgm:t>
    </dgm:pt>
    <dgm:pt modelId="{58484CFE-A86B-445A-90DF-23110D38CFDD}" type="sibTrans" cxnId="{4E3BD9A5-945E-466D-BA0A-0C401E98E483}">
      <dgm:prSet/>
      <dgm:spPr/>
      <dgm:t>
        <a:bodyPr/>
        <a:lstStyle/>
        <a:p>
          <a:endParaRPr lang="en-US" sz="2400"/>
        </a:p>
      </dgm:t>
    </dgm:pt>
    <dgm:pt modelId="{3243727A-DDD5-4C1B-82EB-50A333168165}">
      <dgm:prSet custT="1"/>
      <dgm:spPr/>
      <dgm:t>
        <a:bodyPr/>
        <a:lstStyle/>
        <a:p>
          <a:r>
            <a:rPr lang="en-US" sz="1400" b="1" dirty="0"/>
            <a:t>~400 manually labeled text impressions(80/20 split)</a:t>
          </a:r>
        </a:p>
      </dgm:t>
    </dgm:pt>
    <dgm:pt modelId="{68A98CDD-C45B-4A3E-8DEA-34B7B67BB8C3}" type="parTrans" cxnId="{D988B20B-55E6-48F6-9547-78FD7ABAE502}">
      <dgm:prSet/>
      <dgm:spPr/>
      <dgm:t>
        <a:bodyPr/>
        <a:lstStyle/>
        <a:p>
          <a:endParaRPr lang="en-US" sz="2400"/>
        </a:p>
      </dgm:t>
    </dgm:pt>
    <dgm:pt modelId="{D37A7526-D317-433E-85E4-E65D969900CC}" type="sibTrans" cxnId="{D988B20B-55E6-48F6-9547-78FD7ABAE502}">
      <dgm:prSet/>
      <dgm:spPr/>
      <dgm:t>
        <a:bodyPr/>
        <a:lstStyle/>
        <a:p>
          <a:endParaRPr lang="en-US" sz="2400"/>
        </a:p>
      </dgm:t>
    </dgm:pt>
    <dgm:pt modelId="{11001AC4-0991-4E68-9746-7783E0E99D9E}" type="pres">
      <dgm:prSet presAssocID="{204B6615-CB41-44CA-9196-4B570985D75A}" presName="diagram" presStyleCnt="0">
        <dgm:presLayoutVars>
          <dgm:dir/>
          <dgm:resizeHandles val="exact"/>
        </dgm:presLayoutVars>
      </dgm:prSet>
      <dgm:spPr/>
    </dgm:pt>
    <dgm:pt modelId="{A277CB7F-DECD-4429-8D9B-53E1A0CCB315}" type="pres">
      <dgm:prSet presAssocID="{4D756410-BF02-4BC2-B358-61B0EBF67206}" presName="node" presStyleLbl="node1" presStyleIdx="0" presStyleCnt="7">
        <dgm:presLayoutVars>
          <dgm:bulletEnabled val="1"/>
        </dgm:presLayoutVars>
      </dgm:prSet>
      <dgm:spPr/>
    </dgm:pt>
    <dgm:pt modelId="{2CB79384-A090-4273-8F2E-4CF0BB1F19DF}" type="pres">
      <dgm:prSet presAssocID="{58484CFE-A86B-445A-90DF-23110D38CFDD}" presName="sibTrans" presStyleCnt="0"/>
      <dgm:spPr/>
    </dgm:pt>
    <dgm:pt modelId="{CEAC0DEB-F1E1-4BA3-9B04-0FCA05D0020B}" type="pres">
      <dgm:prSet presAssocID="{7C68184E-5081-45A8-B077-7A64D67A7824}" presName="node" presStyleLbl="node1" presStyleIdx="1" presStyleCnt="7">
        <dgm:presLayoutVars>
          <dgm:bulletEnabled val="1"/>
        </dgm:presLayoutVars>
      </dgm:prSet>
      <dgm:spPr/>
    </dgm:pt>
    <dgm:pt modelId="{0E458C8E-854D-4D0D-8117-BF008A92B79F}" type="pres">
      <dgm:prSet presAssocID="{3C66F420-67DB-4F4C-82BC-6E624E763C16}" presName="sibTrans" presStyleCnt="0"/>
      <dgm:spPr/>
    </dgm:pt>
    <dgm:pt modelId="{F3D7157B-5088-41C0-AC7F-DE82AE83D639}" type="pres">
      <dgm:prSet presAssocID="{DD7FA9EC-3195-4D84-98CA-59781EEA6EAD}" presName="node" presStyleLbl="node1" presStyleIdx="2" presStyleCnt="7">
        <dgm:presLayoutVars>
          <dgm:bulletEnabled val="1"/>
        </dgm:presLayoutVars>
      </dgm:prSet>
      <dgm:spPr/>
    </dgm:pt>
    <dgm:pt modelId="{8CCC8C75-D174-4A01-B97C-C8650592D9C9}" type="pres">
      <dgm:prSet presAssocID="{2B2142CB-0ABB-4C17-A615-5BC45A7057BA}" presName="sibTrans" presStyleCnt="0"/>
      <dgm:spPr/>
    </dgm:pt>
    <dgm:pt modelId="{DD6554D6-6BFE-454A-8670-E42BA2EF7B26}" type="pres">
      <dgm:prSet presAssocID="{E4036C3D-4BE6-4C6E-9B0A-C415F8A4704D}" presName="node" presStyleLbl="node1" presStyleIdx="3" presStyleCnt="7">
        <dgm:presLayoutVars>
          <dgm:bulletEnabled val="1"/>
        </dgm:presLayoutVars>
      </dgm:prSet>
      <dgm:spPr/>
    </dgm:pt>
    <dgm:pt modelId="{31498176-90FF-476A-8C90-1E2148AAD336}" type="pres">
      <dgm:prSet presAssocID="{B5657F41-F958-455E-B15B-3C96F2937537}" presName="sibTrans" presStyleCnt="0"/>
      <dgm:spPr/>
    </dgm:pt>
    <dgm:pt modelId="{B79B09D3-4980-4CC7-9799-4F8A064C6E93}" type="pres">
      <dgm:prSet presAssocID="{F2614FD9-5639-4019-9501-C6B3A10FFF8A}" presName="node" presStyleLbl="node1" presStyleIdx="4" presStyleCnt="7">
        <dgm:presLayoutVars>
          <dgm:bulletEnabled val="1"/>
        </dgm:presLayoutVars>
      </dgm:prSet>
      <dgm:spPr/>
    </dgm:pt>
    <dgm:pt modelId="{9A351796-27B5-435B-AB74-39BA1E7B6F80}" type="pres">
      <dgm:prSet presAssocID="{0FA92AE9-7875-4D0F-8B14-C392A7AE0457}" presName="sibTrans" presStyleCnt="0"/>
      <dgm:spPr/>
    </dgm:pt>
    <dgm:pt modelId="{E39FA7E6-ABCF-46EE-B01E-3BF9178A7CEA}" type="pres">
      <dgm:prSet presAssocID="{0C9453FC-0803-4D74-8E8E-4EB8C0309B83}" presName="node" presStyleLbl="node1" presStyleIdx="5" presStyleCnt="7">
        <dgm:presLayoutVars>
          <dgm:bulletEnabled val="1"/>
        </dgm:presLayoutVars>
      </dgm:prSet>
      <dgm:spPr/>
    </dgm:pt>
    <dgm:pt modelId="{6C7516E5-853D-4417-865A-992C3091CCBE}" type="pres">
      <dgm:prSet presAssocID="{F63A5972-8032-4E2B-8FAF-71C3AD48695C}" presName="sibTrans" presStyleCnt="0"/>
      <dgm:spPr/>
    </dgm:pt>
    <dgm:pt modelId="{09DC47B3-AC3F-413B-8F39-3A7BE9794322}" type="pres">
      <dgm:prSet presAssocID="{79E6DB85-23C8-4234-8D2F-C183AD0EF7BB}" presName="node" presStyleLbl="node1" presStyleIdx="6" presStyleCnt="7">
        <dgm:presLayoutVars>
          <dgm:bulletEnabled val="1"/>
        </dgm:presLayoutVars>
      </dgm:prSet>
      <dgm:spPr/>
    </dgm:pt>
  </dgm:ptLst>
  <dgm:cxnLst>
    <dgm:cxn modelId="{4196DA07-A7F6-438C-A569-722E7D3EE7D0}" srcId="{7C68184E-5081-45A8-B077-7A64D67A7824}" destId="{598A34C6-A2D6-41CE-B83D-33715FFFB72D}" srcOrd="2" destOrd="0" parTransId="{4985A18E-7927-4A48-A826-C0B07472C4DA}" sibTransId="{DCE84BC6-5F17-4179-9D1C-026B4633A724}"/>
    <dgm:cxn modelId="{DB98E808-E12E-4308-9DD2-0365A27C7F5F}" type="presOf" srcId="{4D756410-BF02-4BC2-B358-61B0EBF67206}" destId="{A277CB7F-DECD-4429-8D9B-53E1A0CCB315}" srcOrd="0" destOrd="0" presId="urn:microsoft.com/office/officeart/2005/8/layout/default"/>
    <dgm:cxn modelId="{1D0AF809-EE4D-4241-81BF-66D8D02243BF}" type="presOf" srcId="{79E6DB85-23C8-4234-8D2F-C183AD0EF7BB}" destId="{09DC47B3-AC3F-413B-8F39-3A7BE9794322}" srcOrd="0" destOrd="0" presId="urn:microsoft.com/office/officeart/2005/8/layout/default"/>
    <dgm:cxn modelId="{D988B20B-55E6-48F6-9547-78FD7ABAE502}" srcId="{4D756410-BF02-4BC2-B358-61B0EBF67206}" destId="{3243727A-DDD5-4C1B-82EB-50A333168165}" srcOrd="0" destOrd="0" parTransId="{68A98CDD-C45B-4A3E-8DEA-34B7B67BB8C3}" sibTransId="{D37A7526-D317-433E-85E4-E65D969900CC}"/>
    <dgm:cxn modelId="{E8428C33-7D1C-4E0B-8C98-7AA64150D004}" type="presOf" srcId="{018D8592-0042-48AA-B3B6-3352512D4CD3}" destId="{CEAC0DEB-F1E1-4BA3-9B04-0FCA05D0020B}" srcOrd="0" destOrd="1" presId="urn:microsoft.com/office/officeart/2005/8/layout/default"/>
    <dgm:cxn modelId="{5B272436-4C60-43F0-B644-D8ABAEEA89FC}" srcId="{204B6615-CB41-44CA-9196-4B570985D75A}" destId="{F2614FD9-5639-4019-9501-C6B3A10FFF8A}" srcOrd="4" destOrd="0" parTransId="{DF84EE68-C33C-438F-B25D-4A412C326FED}" sibTransId="{0FA92AE9-7875-4D0F-8B14-C392A7AE0457}"/>
    <dgm:cxn modelId="{D2899268-FF9D-4645-B957-661BBDCA08CC}" type="presOf" srcId="{0C9453FC-0803-4D74-8E8E-4EB8C0309B83}" destId="{E39FA7E6-ABCF-46EE-B01E-3BF9178A7CEA}" srcOrd="0" destOrd="0" presId="urn:microsoft.com/office/officeart/2005/8/layout/default"/>
    <dgm:cxn modelId="{A36E9149-19ED-4546-997D-7E7FD35DCD63}" srcId="{204B6615-CB41-44CA-9196-4B570985D75A}" destId="{7C68184E-5081-45A8-B077-7A64D67A7824}" srcOrd="1" destOrd="0" parTransId="{459A4955-C884-4941-8626-B970AB7EFD91}" sibTransId="{3C66F420-67DB-4F4C-82BC-6E624E763C16}"/>
    <dgm:cxn modelId="{97CC394B-A4BF-4D12-8140-CBB15077BF15}" type="presOf" srcId="{3243727A-DDD5-4C1B-82EB-50A333168165}" destId="{A277CB7F-DECD-4429-8D9B-53E1A0CCB315}" srcOrd="0" destOrd="1" presId="urn:microsoft.com/office/officeart/2005/8/layout/default"/>
    <dgm:cxn modelId="{F6ACEE4B-FF1A-4C6E-9829-4128D7310360}" srcId="{204B6615-CB41-44CA-9196-4B570985D75A}" destId="{E4036C3D-4BE6-4C6E-9B0A-C415F8A4704D}" srcOrd="3" destOrd="0" parTransId="{C255E073-57E3-4B13-AD3E-A9AB72F2EB29}" sibTransId="{B5657F41-F958-455E-B15B-3C96F2937537}"/>
    <dgm:cxn modelId="{7C053870-B4DA-4B82-B292-239F38F50457}" srcId="{204B6615-CB41-44CA-9196-4B570985D75A}" destId="{0C9453FC-0803-4D74-8E8E-4EB8C0309B83}" srcOrd="5" destOrd="0" parTransId="{7DBD9D9B-4D7B-4521-9FBD-446B6AD99EC0}" sibTransId="{F63A5972-8032-4E2B-8FAF-71C3AD48695C}"/>
    <dgm:cxn modelId="{DDFAA685-125A-42B3-B61A-AE8849DE82E3}" srcId="{204B6615-CB41-44CA-9196-4B570985D75A}" destId="{79E6DB85-23C8-4234-8D2F-C183AD0EF7BB}" srcOrd="6" destOrd="0" parTransId="{287C3166-18C4-46EF-B389-123ABB2A6810}" sibTransId="{AC261666-5D38-4E3C-8959-DA354AF0130F}"/>
    <dgm:cxn modelId="{2BFE2F97-8CEE-41AC-A924-CE108CF2E18F}" type="presOf" srcId="{DD7FA9EC-3195-4D84-98CA-59781EEA6EAD}" destId="{F3D7157B-5088-41C0-AC7F-DE82AE83D639}" srcOrd="0" destOrd="0" presId="urn:microsoft.com/office/officeart/2005/8/layout/default"/>
    <dgm:cxn modelId="{F39FFFA4-6D27-46B2-98B6-025E0670A171}" srcId="{7C68184E-5081-45A8-B077-7A64D67A7824}" destId="{018D8592-0042-48AA-B3B6-3352512D4CD3}" srcOrd="0" destOrd="0" parTransId="{F1E91A42-AA38-48BD-B724-E6495DF6C792}" sibTransId="{43E1307F-9DDC-4824-8F88-F1260FC17D60}"/>
    <dgm:cxn modelId="{4E3BD9A5-945E-466D-BA0A-0C401E98E483}" srcId="{204B6615-CB41-44CA-9196-4B570985D75A}" destId="{4D756410-BF02-4BC2-B358-61B0EBF67206}" srcOrd="0" destOrd="0" parTransId="{ACCFF5F3-4F95-44D1-ADFD-7490D8433950}" sibTransId="{58484CFE-A86B-445A-90DF-23110D38CFDD}"/>
    <dgm:cxn modelId="{83258AAC-D8A6-477E-B822-F9A298E88EDD}" type="presOf" srcId="{204B6615-CB41-44CA-9196-4B570985D75A}" destId="{11001AC4-0991-4E68-9746-7783E0E99D9E}" srcOrd="0" destOrd="0" presId="urn:microsoft.com/office/officeart/2005/8/layout/default"/>
    <dgm:cxn modelId="{497164BB-F86E-4C60-AF21-652B8E66E8BF}" type="presOf" srcId="{7C68184E-5081-45A8-B077-7A64D67A7824}" destId="{CEAC0DEB-F1E1-4BA3-9B04-0FCA05D0020B}" srcOrd="0" destOrd="0" presId="urn:microsoft.com/office/officeart/2005/8/layout/default"/>
    <dgm:cxn modelId="{BAA4DBCB-A739-4E39-91CD-B37F4B2CC2B2}" type="presOf" srcId="{F2614FD9-5639-4019-9501-C6B3A10FFF8A}" destId="{B79B09D3-4980-4CC7-9799-4F8A064C6E93}" srcOrd="0" destOrd="0" presId="urn:microsoft.com/office/officeart/2005/8/layout/default"/>
    <dgm:cxn modelId="{EE27E6CD-268F-4CCD-ADFC-BC9CF32FF990}" type="presOf" srcId="{643BE108-608D-4ACC-97F6-387A944D56AE}" destId="{CEAC0DEB-F1E1-4BA3-9B04-0FCA05D0020B}" srcOrd="0" destOrd="2" presId="urn:microsoft.com/office/officeart/2005/8/layout/default"/>
    <dgm:cxn modelId="{047B57CF-47A1-43C1-8155-94C28F3A0EC7}" srcId="{204B6615-CB41-44CA-9196-4B570985D75A}" destId="{DD7FA9EC-3195-4D84-98CA-59781EEA6EAD}" srcOrd="2" destOrd="0" parTransId="{045EBA8D-12F1-4266-AFE3-FB209C06E03C}" sibTransId="{2B2142CB-0ABB-4C17-A615-5BC45A7057BA}"/>
    <dgm:cxn modelId="{DE99BDD4-58A5-4260-8D17-CA47E6ED9294}" srcId="{7C68184E-5081-45A8-B077-7A64D67A7824}" destId="{643BE108-608D-4ACC-97F6-387A944D56AE}" srcOrd="1" destOrd="0" parTransId="{E9AFF55A-BCDA-4F7B-AD96-82F89CF08EBE}" sibTransId="{D5F1B6CA-6E1E-4DC7-8B4E-8BDF74ED01C5}"/>
    <dgm:cxn modelId="{B09C42D7-59C7-4091-ACA4-E2BE8D1768C3}" type="presOf" srcId="{598A34C6-A2D6-41CE-B83D-33715FFFB72D}" destId="{CEAC0DEB-F1E1-4BA3-9B04-0FCA05D0020B}" srcOrd="0" destOrd="3" presId="urn:microsoft.com/office/officeart/2005/8/layout/default"/>
    <dgm:cxn modelId="{AAB33AF6-270B-4787-965D-0389C2C68450}" type="presOf" srcId="{E4036C3D-4BE6-4C6E-9B0A-C415F8A4704D}" destId="{DD6554D6-6BFE-454A-8670-E42BA2EF7B26}" srcOrd="0" destOrd="0" presId="urn:microsoft.com/office/officeart/2005/8/layout/default"/>
    <dgm:cxn modelId="{98C8721D-2EAF-43A1-92A3-6A96D48030D9}" type="presParOf" srcId="{11001AC4-0991-4E68-9746-7783E0E99D9E}" destId="{A277CB7F-DECD-4429-8D9B-53E1A0CCB315}" srcOrd="0" destOrd="0" presId="urn:microsoft.com/office/officeart/2005/8/layout/default"/>
    <dgm:cxn modelId="{F1A64575-F00B-48BE-8180-A2B5CF1D92C7}" type="presParOf" srcId="{11001AC4-0991-4E68-9746-7783E0E99D9E}" destId="{2CB79384-A090-4273-8F2E-4CF0BB1F19DF}" srcOrd="1" destOrd="0" presId="urn:microsoft.com/office/officeart/2005/8/layout/default"/>
    <dgm:cxn modelId="{3CE926C6-4698-4A43-B799-25EDD78A0D3E}" type="presParOf" srcId="{11001AC4-0991-4E68-9746-7783E0E99D9E}" destId="{CEAC0DEB-F1E1-4BA3-9B04-0FCA05D0020B}" srcOrd="2" destOrd="0" presId="urn:microsoft.com/office/officeart/2005/8/layout/default"/>
    <dgm:cxn modelId="{4C6B7556-4903-481F-98FD-D89B29BD8BCD}" type="presParOf" srcId="{11001AC4-0991-4E68-9746-7783E0E99D9E}" destId="{0E458C8E-854D-4D0D-8117-BF008A92B79F}" srcOrd="3" destOrd="0" presId="urn:microsoft.com/office/officeart/2005/8/layout/default"/>
    <dgm:cxn modelId="{60B6B18A-90A4-4BAD-A786-5EB608BF05CF}" type="presParOf" srcId="{11001AC4-0991-4E68-9746-7783E0E99D9E}" destId="{F3D7157B-5088-41C0-AC7F-DE82AE83D639}" srcOrd="4" destOrd="0" presId="urn:microsoft.com/office/officeart/2005/8/layout/default"/>
    <dgm:cxn modelId="{11723F91-7B02-424C-A6FB-AF1F5365FF20}" type="presParOf" srcId="{11001AC4-0991-4E68-9746-7783E0E99D9E}" destId="{8CCC8C75-D174-4A01-B97C-C8650592D9C9}" srcOrd="5" destOrd="0" presId="urn:microsoft.com/office/officeart/2005/8/layout/default"/>
    <dgm:cxn modelId="{2FFB9FA4-E3B6-4D72-9B66-DC62EE1D09F1}" type="presParOf" srcId="{11001AC4-0991-4E68-9746-7783E0E99D9E}" destId="{DD6554D6-6BFE-454A-8670-E42BA2EF7B26}" srcOrd="6" destOrd="0" presId="urn:microsoft.com/office/officeart/2005/8/layout/default"/>
    <dgm:cxn modelId="{2E68ED19-1CC0-42D6-97DC-3E81BC91512A}" type="presParOf" srcId="{11001AC4-0991-4E68-9746-7783E0E99D9E}" destId="{31498176-90FF-476A-8C90-1E2148AAD336}" srcOrd="7" destOrd="0" presId="urn:microsoft.com/office/officeart/2005/8/layout/default"/>
    <dgm:cxn modelId="{275DE985-2951-4077-9EA8-F453DBA2476C}" type="presParOf" srcId="{11001AC4-0991-4E68-9746-7783E0E99D9E}" destId="{B79B09D3-4980-4CC7-9799-4F8A064C6E93}" srcOrd="8" destOrd="0" presId="urn:microsoft.com/office/officeart/2005/8/layout/default"/>
    <dgm:cxn modelId="{11C389CB-DC00-4ABC-B836-8BE077332E5A}" type="presParOf" srcId="{11001AC4-0991-4E68-9746-7783E0E99D9E}" destId="{9A351796-27B5-435B-AB74-39BA1E7B6F80}" srcOrd="9" destOrd="0" presId="urn:microsoft.com/office/officeart/2005/8/layout/default"/>
    <dgm:cxn modelId="{A47BB140-22E9-432B-9C5F-1B74E3EEECE3}" type="presParOf" srcId="{11001AC4-0991-4E68-9746-7783E0E99D9E}" destId="{E39FA7E6-ABCF-46EE-B01E-3BF9178A7CEA}" srcOrd="10" destOrd="0" presId="urn:microsoft.com/office/officeart/2005/8/layout/default"/>
    <dgm:cxn modelId="{DD38E09C-21C7-411C-AFDC-853EA0A5414B}" type="presParOf" srcId="{11001AC4-0991-4E68-9746-7783E0E99D9E}" destId="{6C7516E5-853D-4417-865A-992C3091CCBE}" srcOrd="11" destOrd="0" presId="urn:microsoft.com/office/officeart/2005/8/layout/default"/>
    <dgm:cxn modelId="{F87A5226-CECD-4A04-B5BD-8A90C7DA5D1D}" type="presParOf" srcId="{11001AC4-0991-4E68-9746-7783E0E99D9E}" destId="{09DC47B3-AC3F-413B-8F39-3A7BE979432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F2134-F17C-4127-B766-0156E497845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DDDB74E-862E-41BA-BBD4-79CF1F63F14D}">
      <dgm:prSet phldrT="[Text]" custT="1"/>
      <dgm:spPr/>
      <dgm:t>
        <a:bodyPr/>
        <a:lstStyle/>
        <a:p>
          <a:r>
            <a:rPr lang="en-US" sz="1800" dirty="0"/>
            <a:t>NLP to automate labeling of CXR reports</a:t>
          </a:r>
        </a:p>
      </dgm:t>
    </dgm:pt>
    <dgm:pt modelId="{3F42BB1A-97CD-46D8-B59E-DCB4ED34E22C}" type="parTrans" cxnId="{49299A77-6E77-42E2-878B-3E807BC7CAC9}">
      <dgm:prSet/>
      <dgm:spPr/>
      <dgm:t>
        <a:bodyPr/>
        <a:lstStyle/>
        <a:p>
          <a:endParaRPr lang="en-US" sz="1800"/>
        </a:p>
      </dgm:t>
    </dgm:pt>
    <dgm:pt modelId="{A0C06B34-C05E-4A32-8230-11557E474305}" type="sibTrans" cxnId="{49299A77-6E77-42E2-878B-3E807BC7CAC9}">
      <dgm:prSet/>
      <dgm:spPr/>
      <dgm:t>
        <a:bodyPr/>
        <a:lstStyle/>
        <a:p>
          <a:endParaRPr lang="en-US" sz="1800"/>
        </a:p>
      </dgm:t>
    </dgm:pt>
    <dgm:pt modelId="{85D26F71-B0EB-44D5-825B-A387FCF33698}">
      <dgm:prSet phldrT="[Text]" custT="1"/>
      <dgm:spPr/>
      <dgm:t>
        <a:bodyPr/>
        <a:lstStyle/>
        <a:p>
          <a:r>
            <a:rPr lang="en-US" sz="1800" dirty="0"/>
            <a:t>Test set: accuracy &amp; recall (0.92)</a:t>
          </a:r>
        </a:p>
      </dgm:t>
    </dgm:pt>
    <dgm:pt modelId="{34DA37E0-5E51-4324-91CB-DBA9C17D4E97}" type="parTrans" cxnId="{9116BFE3-8A6E-433D-8558-79AAE45D8F94}">
      <dgm:prSet/>
      <dgm:spPr/>
      <dgm:t>
        <a:bodyPr/>
        <a:lstStyle/>
        <a:p>
          <a:endParaRPr lang="en-US" sz="1800"/>
        </a:p>
      </dgm:t>
    </dgm:pt>
    <dgm:pt modelId="{9157A738-4EA8-4BAF-A86F-E406F5943BAD}" type="sibTrans" cxnId="{9116BFE3-8A6E-433D-8558-79AAE45D8F94}">
      <dgm:prSet/>
      <dgm:spPr/>
      <dgm:t>
        <a:bodyPr/>
        <a:lstStyle/>
        <a:p>
          <a:endParaRPr lang="en-US" sz="1800"/>
        </a:p>
      </dgm:t>
    </dgm:pt>
    <dgm:pt modelId="{843BDCF2-FCAC-4084-9C6A-7DB0F2BC0578}">
      <dgm:prSet phldrT="[Text]" custT="1"/>
      <dgm:spPr/>
      <dgm:t>
        <a:bodyPr/>
        <a:lstStyle/>
        <a:p>
          <a:r>
            <a:rPr lang="en-US" sz="1800" dirty="0"/>
            <a:t>Further work needs to be done to avoid 1/10 abnormal CXR from being mislabeled as normal</a:t>
          </a:r>
        </a:p>
      </dgm:t>
    </dgm:pt>
    <dgm:pt modelId="{4C31E679-9E9C-481B-8D6F-4831C6C76A2D}" type="parTrans" cxnId="{AA2634D4-CE99-45D8-8D52-9B5DFB59A1CA}">
      <dgm:prSet/>
      <dgm:spPr/>
      <dgm:t>
        <a:bodyPr/>
        <a:lstStyle/>
        <a:p>
          <a:endParaRPr lang="en-US" sz="1800"/>
        </a:p>
      </dgm:t>
    </dgm:pt>
    <dgm:pt modelId="{4555EE1E-BD8F-43FC-B69F-86F75E4220E6}" type="sibTrans" cxnId="{AA2634D4-CE99-45D8-8D52-9B5DFB59A1CA}">
      <dgm:prSet/>
      <dgm:spPr/>
      <dgm:t>
        <a:bodyPr/>
        <a:lstStyle/>
        <a:p>
          <a:endParaRPr lang="en-US" sz="1800"/>
        </a:p>
      </dgm:t>
    </dgm:pt>
    <dgm:pt modelId="{3942D81C-56B1-4B76-97F3-FBD5438259B7}">
      <dgm:prSet phldrT="[Text]" custT="1"/>
      <dgm:spPr/>
      <dgm:t>
        <a:bodyPr/>
        <a:lstStyle/>
        <a:p>
          <a:r>
            <a:rPr lang="en-US" sz="1800" dirty="0"/>
            <a:t>Aid training of future computer vision systems</a:t>
          </a:r>
        </a:p>
      </dgm:t>
    </dgm:pt>
    <dgm:pt modelId="{22EB5F77-CE43-4BD2-83DE-340FFBE15F51}" type="parTrans" cxnId="{D9F9F897-315C-4346-B41C-3DBA01CDDF7F}">
      <dgm:prSet/>
      <dgm:spPr/>
      <dgm:t>
        <a:bodyPr/>
        <a:lstStyle/>
        <a:p>
          <a:endParaRPr lang="en-US" sz="1800"/>
        </a:p>
      </dgm:t>
    </dgm:pt>
    <dgm:pt modelId="{261ECEC5-6DE5-479C-90DE-9C4B3209BE8C}" type="sibTrans" cxnId="{D9F9F897-315C-4346-B41C-3DBA01CDDF7F}">
      <dgm:prSet/>
      <dgm:spPr/>
      <dgm:t>
        <a:bodyPr/>
        <a:lstStyle/>
        <a:p>
          <a:endParaRPr lang="en-US" sz="1800"/>
        </a:p>
      </dgm:t>
    </dgm:pt>
    <dgm:pt modelId="{CE653D97-2D50-4800-B7DD-EB314CCE10D7}" type="pres">
      <dgm:prSet presAssocID="{D42F2134-F17C-4127-B766-0156E497845A}" presName="vert0" presStyleCnt="0">
        <dgm:presLayoutVars>
          <dgm:dir/>
          <dgm:animOne val="branch"/>
          <dgm:animLvl val="lvl"/>
        </dgm:presLayoutVars>
      </dgm:prSet>
      <dgm:spPr/>
    </dgm:pt>
    <dgm:pt modelId="{4786D7CE-DEF5-402F-9DBE-5C62D97CB84A}" type="pres">
      <dgm:prSet presAssocID="{3DDDB74E-862E-41BA-BBD4-79CF1F63F14D}" presName="thickLine" presStyleLbl="alignNode1" presStyleIdx="0" presStyleCnt="4"/>
      <dgm:spPr/>
    </dgm:pt>
    <dgm:pt modelId="{F6ACEF2C-ACC3-410A-BC3B-19E6FEC31576}" type="pres">
      <dgm:prSet presAssocID="{3DDDB74E-862E-41BA-BBD4-79CF1F63F14D}" presName="horz1" presStyleCnt="0"/>
      <dgm:spPr/>
    </dgm:pt>
    <dgm:pt modelId="{F8D0A8E1-7813-445A-8E5F-00769F52B76F}" type="pres">
      <dgm:prSet presAssocID="{3DDDB74E-862E-41BA-BBD4-79CF1F63F14D}" presName="tx1" presStyleLbl="revTx" presStyleIdx="0" presStyleCnt="4"/>
      <dgm:spPr/>
    </dgm:pt>
    <dgm:pt modelId="{D4AFFFB0-03BB-4BB6-84E1-5F70DC0B8D39}" type="pres">
      <dgm:prSet presAssocID="{3DDDB74E-862E-41BA-BBD4-79CF1F63F14D}" presName="vert1" presStyleCnt="0"/>
      <dgm:spPr/>
    </dgm:pt>
    <dgm:pt modelId="{4BF92A4F-F34B-4C9C-9312-DC49347AA77C}" type="pres">
      <dgm:prSet presAssocID="{85D26F71-B0EB-44D5-825B-A387FCF33698}" presName="thickLine" presStyleLbl="alignNode1" presStyleIdx="1" presStyleCnt="4"/>
      <dgm:spPr/>
    </dgm:pt>
    <dgm:pt modelId="{A04ED32B-BEE4-4310-AE42-C68E82CE71F6}" type="pres">
      <dgm:prSet presAssocID="{85D26F71-B0EB-44D5-825B-A387FCF33698}" presName="horz1" presStyleCnt="0"/>
      <dgm:spPr/>
    </dgm:pt>
    <dgm:pt modelId="{86E5DDAA-7DF4-4809-A1A2-87726C6E8ABA}" type="pres">
      <dgm:prSet presAssocID="{85D26F71-B0EB-44D5-825B-A387FCF33698}" presName="tx1" presStyleLbl="revTx" presStyleIdx="1" presStyleCnt="4"/>
      <dgm:spPr/>
    </dgm:pt>
    <dgm:pt modelId="{3F8C7001-C0A7-45CF-A652-1187466D1D91}" type="pres">
      <dgm:prSet presAssocID="{85D26F71-B0EB-44D5-825B-A387FCF33698}" presName="vert1" presStyleCnt="0"/>
      <dgm:spPr/>
    </dgm:pt>
    <dgm:pt modelId="{8725E18D-56EF-4B7D-A13C-A58EB4433845}" type="pres">
      <dgm:prSet presAssocID="{843BDCF2-FCAC-4084-9C6A-7DB0F2BC0578}" presName="thickLine" presStyleLbl="alignNode1" presStyleIdx="2" presStyleCnt="4"/>
      <dgm:spPr/>
    </dgm:pt>
    <dgm:pt modelId="{93D54D8B-E7FD-42B1-BC12-D5A67B7D6977}" type="pres">
      <dgm:prSet presAssocID="{843BDCF2-FCAC-4084-9C6A-7DB0F2BC0578}" presName="horz1" presStyleCnt="0"/>
      <dgm:spPr/>
    </dgm:pt>
    <dgm:pt modelId="{91C664A7-D732-401D-A2B1-2CD0FFEA5894}" type="pres">
      <dgm:prSet presAssocID="{843BDCF2-FCAC-4084-9C6A-7DB0F2BC0578}" presName="tx1" presStyleLbl="revTx" presStyleIdx="2" presStyleCnt="4"/>
      <dgm:spPr/>
    </dgm:pt>
    <dgm:pt modelId="{748C20D7-270F-4086-B840-39EBA462FE56}" type="pres">
      <dgm:prSet presAssocID="{843BDCF2-FCAC-4084-9C6A-7DB0F2BC0578}" presName="vert1" presStyleCnt="0"/>
      <dgm:spPr/>
    </dgm:pt>
    <dgm:pt modelId="{6EDE1D3C-828A-4689-AB8F-758BC58BD577}" type="pres">
      <dgm:prSet presAssocID="{3942D81C-56B1-4B76-97F3-FBD5438259B7}" presName="thickLine" presStyleLbl="alignNode1" presStyleIdx="3" presStyleCnt="4"/>
      <dgm:spPr/>
    </dgm:pt>
    <dgm:pt modelId="{0D33B247-C7F7-49E1-B3C7-5467029FC1B5}" type="pres">
      <dgm:prSet presAssocID="{3942D81C-56B1-4B76-97F3-FBD5438259B7}" presName="horz1" presStyleCnt="0"/>
      <dgm:spPr/>
    </dgm:pt>
    <dgm:pt modelId="{A9C7EBE1-D1B7-4B81-AC9C-AE34FBE2F4B8}" type="pres">
      <dgm:prSet presAssocID="{3942D81C-56B1-4B76-97F3-FBD5438259B7}" presName="tx1" presStyleLbl="revTx" presStyleIdx="3" presStyleCnt="4"/>
      <dgm:spPr/>
    </dgm:pt>
    <dgm:pt modelId="{1D78B164-0A5F-4622-B900-9D0D33E72C04}" type="pres">
      <dgm:prSet presAssocID="{3942D81C-56B1-4B76-97F3-FBD5438259B7}" presName="vert1" presStyleCnt="0"/>
      <dgm:spPr/>
    </dgm:pt>
  </dgm:ptLst>
  <dgm:cxnLst>
    <dgm:cxn modelId="{D1D4EA15-05C7-408E-9A34-707C6963445E}" type="presOf" srcId="{3942D81C-56B1-4B76-97F3-FBD5438259B7}" destId="{A9C7EBE1-D1B7-4B81-AC9C-AE34FBE2F4B8}" srcOrd="0" destOrd="0" presId="urn:microsoft.com/office/officeart/2008/layout/LinedList"/>
    <dgm:cxn modelId="{49299A77-6E77-42E2-878B-3E807BC7CAC9}" srcId="{D42F2134-F17C-4127-B766-0156E497845A}" destId="{3DDDB74E-862E-41BA-BBD4-79CF1F63F14D}" srcOrd="0" destOrd="0" parTransId="{3F42BB1A-97CD-46D8-B59E-DCB4ED34E22C}" sibTransId="{A0C06B34-C05E-4A32-8230-11557E474305}"/>
    <dgm:cxn modelId="{D9F9F897-315C-4346-B41C-3DBA01CDDF7F}" srcId="{D42F2134-F17C-4127-B766-0156E497845A}" destId="{3942D81C-56B1-4B76-97F3-FBD5438259B7}" srcOrd="3" destOrd="0" parTransId="{22EB5F77-CE43-4BD2-83DE-340FFBE15F51}" sibTransId="{261ECEC5-6DE5-479C-90DE-9C4B3209BE8C}"/>
    <dgm:cxn modelId="{E0BE27AB-59C5-43A1-B085-7F23DEB58EB2}" type="presOf" srcId="{D42F2134-F17C-4127-B766-0156E497845A}" destId="{CE653D97-2D50-4800-B7DD-EB314CCE10D7}" srcOrd="0" destOrd="0" presId="urn:microsoft.com/office/officeart/2008/layout/LinedList"/>
    <dgm:cxn modelId="{BB5517C3-F192-4697-BA61-1DDDB40745CA}" type="presOf" srcId="{843BDCF2-FCAC-4084-9C6A-7DB0F2BC0578}" destId="{91C664A7-D732-401D-A2B1-2CD0FFEA5894}" srcOrd="0" destOrd="0" presId="urn:microsoft.com/office/officeart/2008/layout/LinedList"/>
    <dgm:cxn modelId="{572BA0C7-398D-4DF5-92D6-6F7BAF17F365}" type="presOf" srcId="{3DDDB74E-862E-41BA-BBD4-79CF1F63F14D}" destId="{F8D0A8E1-7813-445A-8E5F-00769F52B76F}" srcOrd="0" destOrd="0" presId="urn:microsoft.com/office/officeart/2008/layout/LinedList"/>
    <dgm:cxn modelId="{AA2634D4-CE99-45D8-8D52-9B5DFB59A1CA}" srcId="{D42F2134-F17C-4127-B766-0156E497845A}" destId="{843BDCF2-FCAC-4084-9C6A-7DB0F2BC0578}" srcOrd="2" destOrd="0" parTransId="{4C31E679-9E9C-481B-8D6F-4831C6C76A2D}" sibTransId="{4555EE1E-BD8F-43FC-B69F-86F75E4220E6}"/>
    <dgm:cxn modelId="{CE3155D6-F6F0-43CE-99D0-3630A16699CD}" type="presOf" srcId="{85D26F71-B0EB-44D5-825B-A387FCF33698}" destId="{86E5DDAA-7DF4-4809-A1A2-87726C6E8ABA}" srcOrd="0" destOrd="0" presId="urn:microsoft.com/office/officeart/2008/layout/LinedList"/>
    <dgm:cxn modelId="{9116BFE3-8A6E-433D-8558-79AAE45D8F94}" srcId="{D42F2134-F17C-4127-B766-0156E497845A}" destId="{85D26F71-B0EB-44D5-825B-A387FCF33698}" srcOrd="1" destOrd="0" parTransId="{34DA37E0-5E51-4324-91CB-DBA9C17D4E97}" sibTransId="{9157A738-4EA8-4BAF-A86F-E406F5943BAD}"/>
    <dgm:cxn modelId="{196CDF11-1E28-47D1-A673-A753CDC92EF6}" type="presParOf" srcId="{CE653D97-2D50-4800-B7DD-EB314CCE10D7}" destId="{4786D7CE-DEF5-402F-9DBE-5C62D97CB84A}" srcOrd="0" destOrd="0" presId="urn:microsoft.com/office/officeart/2008/layout/LinedList"/>
    <dgm:cxn modelId="{FBA802C9-3F6E-4107-8A6D-C0108AA55595}" type="presParOf" srcId="{CE653D97-2D50-4800-B7DD-EB314CCE10D7}" destId="{F6ACEF2C-ACC3-410A-BC3B-19E6FEC31576}" srcOrd="1" destOrd="0" presId="urn:microsoft.com/office/officeart/2008/layout/LinedList"/>
    <dgm:cxn modelId="{D2471969-1E40-45F0-A66F-F54A53BEF52D}" type="presParOf" srcId="{F6ACEF2C-ACC3-410A-BC3B-19E6FEC31576}" destId="{F8D0A8E1-7813-445A-8E5F-00769F52B76F}" srcOrd="0" destOrd="0" presId="urn:microsoft.com/office/officeart/2008/layout/LinedList"/>
    <dgm:cxn modelId="{1A4876D9-9660-4F98-ABB0-F5A132CB8374}" type="presParOf" srcId="{F6ACEF2C-ACC3-410A-BC3B-19E6FEC31576}" destId="{D4AFFFB0-03BB-4BB6-84E1-5F70DC0B8D39}" srcOrd="1" destOrd="0" presId="urn:microsoft.com/office/officeart/2008/layout/LinedList"/>
    <dgm:cxn modelId="{F16BBF11-369C-40F7-9F72-5267E47C22DC}" type="presParOf" srcId="{CE653D97-2D50-4800-B7DD-EB314CCE10D7}" destId="{4BF92A4F-F34B-4C9C-9312-DC49347AA77C}" srcOrd="2" destOrd="0" presId="urn:microsoft.com/office/officeart/2008/layout/LinedList"/>
    <dgm:cxn modelId="{CD323502-98C6-4506-9A49-8B0521BFAD18}" type="presParOf" srcId="{CE653D97-2D50-4800-B7DD-EB314CCE10D7}" destId="{A04ED32B-BEE4-4310-AE42-C68E82CE71F6}" srcOrd="3" destOrd="0" presId="urn:microsoft.com/office/officeart/2008/layout/LinedList"/>
    <dgm:cxn modelId="{FC6E677B-E2D9-4E43-A8C9-C2CC6999CB24}" type="presParOf" srcId="{A04ED32B-BEE4-4310-AE42-C68E82CE71F6}" destId="{86E5DDAA-7DF4-4809-A1A2-87726C6E8ABA}" srcOrd="0" destOrd="0" presId="urn:microsoft.com/office/officeart/2008/layout/LinedList"/>
    <dgm:cxn modelId="{451DA4DD-7189-4395-90DD-B552B6CF6E21}" type="presParOf" srcId="{A04ED32B-BEE4-4310-AE42-C68E82CE71F6}" destId="{3F8C7001-C0A7-45CF-A652-1187466D1D91}" srcOrd="1" destOrd="0" presId="urn:microsoft.com/office/officeart/2008/layout/LinedList"/>
    <dgm:cxn modelId="{C04A9E4C-48BB-48FD-B9F8-A7E7A953DF38}" type="presParOf" srcId="{CE653D97-2D50-4800-B7DD-EB314CCE10D7}" destId="{8725E18D-56EF-4B7D-A13C-A58EB4433845}" srcOrd="4" destOrd="0" presId="urn:microsoft.com/office/officeart/2008/layout/LinedList"/>
    <dgm:cxn modelId="{C964760B-0379-4218-97FF-9C7AED2A5105}" type="presParOf" srcId="{CE653D97-2D50-4800-B7DD-EB314CCE10D7}" destId="{93D54D8B-E7FD-42B1-BC12-D5A67B7D6977}" srcOrd="5" destOrd="0" presId="urn:microsoft.com/office/officeart/2008/layout/LinedList"/>
    <dgm:cxn modelId="{823FDB25-3E6C-4739-A8DB-4753FDBC4672}" type="presParOf" srcId="{93D54D8B-E7FD-42B1-BC12-D5A67B7D6977}" destId="{91C664A7-D732-401D-A2B1-2CD0FFEA5894}" srcOrd="0" destOrd="0" presId="urn:microsoft.com/office/officeart/2008/layout/LinedList"/>
    <dgm:cxn modelId="{609D4273-3CB6-4CBD-9E68-68B59F991780}" type="presParOf" srcId="{93D54D8B-E7FD-42B1-BC12-D5A67B7D6977}" destId="{748C20D7-270F-4086-B840-39EBA462FE56}" srcOrd="1" destOrd="0" presId="urn:microsoft.com/office/officeart/2008/layout/LinedList"/>
    <dgm:cxn modelId="{246D53A0-A5D6-4ABC-9637-A468B21F7258}" type="presParOf" srcId="{CE653D97-2D50-4800-B7DD-EB314CCE10D7}" destId="{6EDE1D3C-828A-4689-AB8F-758BC58BD577}" srcOrd="6" destOrd="0" presId="urn:microsoft.com/office/officeart/2008/layout/LinedList"/>
    <dgm:cxn modelId="{99737C84-77C9-411F-9355-499454D76E31}" type="presParOf" srcId="{CE653D97-2D50-4800-B7DD-EB314CCE10D7}" destId="{0D33B247-C7F7-49E1-B3C7-5467029FC1B5}" srcOrd="7" destOrd="0" presId="urn:microsoft.com/office/officeart/2008/layout/LinedList"/>
    <dgm:cxn modelId="{C927C946-17F4-40AB-8B10-9FDF82AE602F}" type="presParOf" srcId="{0D33B247-C7F7-49E1-B3C7-5467029FC1B5}" destId="{A9C7EBE1-D1B7-4B81-AC9C-AE34FBE2F4B8}" srcOrd="0" destOrd="0" presId="urn:microsoft.com/office/officeart/2008/layout/LinedList"/>
    <dgm:cxn modelId="{B96F9653-AAB3-410A-83AF-AE86CE7AB80D}" type="presParOf" srcId="{0D33B247-C7F7-49E1-B3C7-5467029FC1B5}" destId="{1D78B164-0A5F-4622-B900-9D0D33E72C0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77C4A-B0D6-49B5-AAF4-C1F4C0371E9E}">
      <dsp:nvSpPr>
        <dsp:cNvPr id="0" name=""/>
        <dsp:cNvSpPr/>
      </dsp:nvSpPr>
      <dsp:spPr>
        <a:xfrm>
          <a:off x="507285" y="371680"/>
          <a:ext cx="630439" cy="630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0D282B-0926-4467-AB16-3DCF7F2C6789}">
      <dsp:nvSpPr>
        <dsp:cNvPr id="0" name=""/>
        <dsp:cNvSpPr/>
      </dsp:nvSpPr>
      <dsp:spPr>
        <a:xfrm>
          <a:off x="122016" y="123906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Background</a:t>
          </a:r>
          <a:endParaRPr lang="en-US" sz="1400" kern="1200"/>
        </a:p>
      </dsp:txBody>
      <dsp:txXfrm>
        <a:off x="122016" y="1239069"/>
        <a:ext cx="1400976" cy="560390"/>
      </dsp:txXfrm>
    </dsp:sp>
    <dsp:sp modelId="{A1C80528-01DE-4BC2-9952-AC1925409292}">
      <dsp:nvSpPr>
        <dsp:cNvPr id="0" name=""/>
        <dsp:cNvSpPr/>
      </dsp:nvSpPr>
      <dsp:spPr>
        <a:xfrm>
          <a:off x="2153432" y="371680"/>
          <a:ext cx="630439" cy="630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4AAC4B-A228-4561-BF8D-BAA03B607AFE}">
      <dsp:nvSpPr>
        <dsp:cNvPr id="0" name=""/>
        <dsp:cNvSpPr/>
      </dsp:nvSpPr>
      <dsp:spPr>
        <a:xfrm>
          <a:off x="1768164" y="123906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Purpose &amp; Objective</a:t>
          </a:r>
          <a:endParaRPr lang="en-US" sz="1400" kern="1200"/>
        </a:p>
      </dsp:txBody>
      <dsp:txXfrm>
        <a:off x="1768164" y="1239069"/>
        <a:ext cx="1400976" cy="560390"/>
      </dsp:txXfrm>
    </dsp:sp>
    <dsp:sp modelId="{AB3CCC36-2BA4-49CC-AE00-58B893BD7F03}">
      <dsp:nvSpPr>
        <dsp:cNvPr id="0" name=""/>
        <dsp:cNvSpPr/>
      </dsp:nvSpPr>
      <dsp:spPr>
        <a:xfrm>
          <a:off x="3799580" y="371680"/>
          <a:ext cx="630439" cy="630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BCD333-547E-47E8-A982-8D89C3F8643C}">
      <dsp:nvSpPr>
        <dsp:cNvPr id="0" name=""/>
        <dsp:cNvSpPr/>
      </dsp:nvSpPr>
      <dsp:spPr>
        <a:xfrm>
          <a:off x="3414311" y="123906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Gather Data</a:t>
          </a:r>
          <a:endParaRPr lang="en-US" sz="1400" kern="1200"/>
        </a:p>
      </dsp:txBody>
      <dsp:txXfrm>
        <a:off x="3414311" y="1239069"/>
        <a:ext cx="1400976" cy="560390"/>
      </dsp:txXfrm>
    </dsp:sp>
    <dsp:sp modelId="{E3396170-13D7-4806-B830-6807D40C4564}">
      <dsp:nvSpPr>
        <dsp:cNvPr id="0" name=""/>
        <dsp:cNvSpPr/>
      </dsp:nvSpPr>
      <dsp:spPr>
        <a:xfrm>
          <a:off x="5445727" y="371680"/>
          <a:ext cx="630439" cy="6304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5DD430-CDE2-4D35-82E2-8203C67C0748}">
      <dsp:nvSpPr>
        <dsp:cNvPr id="0" name=""/>
        <dsp:cNvSpPr/>
      </dsp:nvSpPr>
      <dsp:spPr>
        <a:xfrm>
          <a:off x="5060459" y="123906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Model Selection &amp; Analysis</a:t>
          </a:r>
          <a:endParaRPr lang="en-US" sz="1400" kern="1200" dirty="0"/>
        </a:p>
      </dsp:txBody>
      <dsp:txXfrm>
        <a:off x="5060459" y="1239069"/>
        <a:ext cx="1400976" cy="560390"/>
      </dsp:txXfrm>
    </dsp:sp>
    <dsp:sp modelId="{8B482559-EA3D-4746-9A9A-9BFDA5281BD2}">
      <dsp:nvSpPr>
        <dsp:cNvPr id="0" name=""/>
        <dsp:cNvSpPr/>
      </dsp:nvSpPr>
      <dsp:spPr>
        <a:xfrm>
          <a:off x="7091875" y="371680"/>
          <a:ext cx="630439" cy="6304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F3DFD1-BCD8-4E2F-8B1D-BA0389865348}">
      <dsp:nvSpPr>
        <dsp:cNvPr id="0" name=""/>
        <dsp:cNvSpPr/>
      </dsp:nvSpPr>
      <dsp:spPr>
        <a:xfrm>
          <a:off x="6706606" y="123906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Evaluation of Results</a:t>
          </a:r>
          <a:endParaRPr lang="en-US" sz="1400" kern="1200"/>
        </a:p>
      </dsp:txBody>
      <dsp:txXfrm>
        <a:off x="6706606" y="1239069"/>
        <a:ext cx="1400976" cy="560390"/>
      </dsp:txXfrm>
    </dsp:sp>
    <dsp:sp modelId="{FA0DFCBC-22DD-41A0-9489-33D54F26CFD4}">
      <dsp:nvSpPr>
        <dsp:cNvPr id="0" name=""/>
        <dsp:cNvSpPr/>
      </dsp:nvSpPr>
      <dsp:spPr>
        <a:xfrm>
          <a:off x="2976506" y="2149704"/>
          <a:ext cx="630439" cy="6304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C87F94-989B-49E4-986C-09BEB1CFB911}">
      <dsp:nvSpPr>
        <dsp:cNvPr id="0" name=""/>
        <dsp:cNvSpPr/>
      </dsp:nvSpPr>
      <dsp:spPr>
        <a:xfrm>
          <a:off x="2591237" y="3017093"/>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Conclusion</a:t>
          </a:r>
          <a:endParaRPr lang="en-US" sz="1400" kern="1200"/>
        </a:p>
      </dsp:txBody>
      <dsp:txXfrm>
        <a:off x="2591237" y="3017093"/>
        <a:ext cx="1400976" cy="560390"/>
      </dsp:txXfrm>
    </dsp:sp>
    <dsp:sp modelId="{9FCEB895-C12F-4D87-BCEB-1318AEA8A89F}">
      <dsp:nvSpPr>
        <dsp:cNvPr id="0" name=""/>
        <dsp:cNvSpPr/>
      </dsp:nvSpPr>
      <dsp:spPr>
        <a:xfrm>
          <a:off x="4622654" y="2149704"/>
          <a:ext cx="630439" cy="63043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1C0041-0E20-41C0-A4AF-5C63F3F84E44}">
      <dsp:nvSpPr>
        <dsp:cNvPr id="0" name=""/>
        <dsp:cNvSpPr/>
      </dsp:nvSpPr>
      <dsp:spPr>
        <a:xfrm>
          <a:off x="4237385" y="3017093"/>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Citations</a:t>
          </a:r>
          <a:endParaRPr lang="en-US" sz="1400" kern="1200"/>
        </a:p>
      </dsp:txBody>
      <dsp:txXfrm>
        <a:off x="4237385" y="3017093"/>
        <a:ext cx="1400976" cy="560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7CB7F-DECD-4429-8D9B-53E1A0CCB315}">
      <dsp:nvSpPr>
        <dsp:cNvPr id="0" name=""/>
        <dsp:cNvSpPr/>
      </dsp:nvSpPr>
      <dsp:spPr>
        <a:xfrm>
          <a:off x="2553" y="55721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Data set</a:t>
          </a:r>
        </a:p>
        <a:p>
          <a:pPr marL="114300" lvl="1" indent="-114300" algn="l" defTabSz="622300">
            <a:lnSpc>
              <a:spcPct val="90000"/>
            </a:lnSpc>
            <a:spcBef>
              <a:spcPct val="0"/>
            </a:spcBef>
            <a:spcAft>
              <a:spcPct val="15000"/>
            </a:spcAft>
            <a:buChar char="•"/>
          </a:pPr>
          <a:r>
            <a:rPr lang="en-US" sz="1400" b="1" kern="1200" dirty="0"/>
            <a:t>~400 manually labeled text impressions(80/20 split)</a:t>
          </a:r>
        </a:p>
      </dsp:txBody>
      <dsp:txXfrm>
        <a:off x="2553" y="557217"/>
        <a:ext cx="2026086" cy="1215651"/>
      </dsp:txXfrm>
    </dsp:sp>
    <dsp:sp modelId="{CEAC0DEB-F1E1-4BA3-9B04-0FCA05D0020B}">
      <dsp:nvSpPr>
        <dsp:cNvPr id="0" name=""/>
        <dsp:cNvSpPr/>
      </dsp:nvSpPr>
      <dsp:spPr>
        <a:xfrm>
          <a:off x="2231249" y="55721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Preprocessing: </a:t>
          </a:r>
        </a:p>
        <a:p>
          <a:pPr marL="57150" lvl="1" indent="-57150" algn="l" defTabSz="466725">
            <a:lnSpc>
              <a:spcPct val="90000"/>
            </a:lnSpc>
            <a:spcBef>
              <a:spcPct val="0"/>
            </a:spcBef>
            <a:spcAft>
              <a:spcPct val="15000"/>
            </a:spcAft>
            <a:buChar char="•"/>
          </a:pPr>
          <a:r>
            <a:rPr lang="en-US" sz="1050" b="1" kern="1200" dirty="0"/>
            <a:t>Tokenization</a:t>
          </a:r>
        </a:p>
        <a:p>
          <a:pPr marL="57150" lvl="1" indent="-57150" algn="l" defTabSz="466725">
            <a:lnSpc>
              <a:spcPct val="90000"/>
            </a:lnSpc>
            <a:spcBef>
              <a:spcPct val="0"/>
            </a:spcBef>
            <a:spcAft>
              <a:spcPct val="15000"/>
            </a:spcAft>
            <a:buChar char="•"/>
          </a:pPr>
          <a:r>
            <a:rPr lang="en-US" sz="1050" b="1" kern="1200"/>
            <a:t>Removing stop words and punctuation</a:t>
          </a:r>
        </a:p>
        <a:p>
          <a:pPr marL="57150" lvl="1" indent="-57150" algn="l" defTabSz="466725">
            <a:lnSpc>
              <a:spcPct val="90000"/>
            </a:lnSpc>
            <a:spcBef>
              <a:spcPct val="0"/>
            </a:spcBef>
            <a:spcAft>
              <a:spcPct val="15000"/>
            </a:spcAft>
            <a:buChar char="•"/>
          </a:pPr>
          <a:r>
            <a:rPr lang="en-US" sz="1050" b="1" kern="1200"/>
            <a:t>Lemmatization</a:t>
          </a:r>
        </a:p>
      </dsp:txBody>
      <dsp:txXfrm>
        <a:off x="2231249" y="557217"/>
        <a:ext cx="2026086" cy="1215651"/>
      </dsp:txXfrm>
    </dsp:sp>
    <dsp:sp modelId="{F3D7157B-5088-41C0-AC7F-DE82AE83D639}">
      <dsp:nvSpPr>
        <dsp:cNvPr id="0" name=""/>
        <dsp:cNvSpPr/>
      </dsp:nvSpPr>
      <dsp:spPr>
        <a:xfrm>
          <a:off x="4459944" y="55721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Create N-grams = 3</a:t>
          </a:r>
        </a:p>
      </dsp:txBody>
      <dsp:txXfrm>
        <a:off x="4459944" y="557217"/>
        <a:ext cx="2026086" cy="1215651"/>
      </dsp:txXfrm>
    </dsp:sp>
    <dsp:sp modelId="{DD6554D6-6BFE-454A-8670-E42BA2EF7B26}">
      <dsp:nvSpPr>
        <dsp:cNvPr id="0" name=""/>
        <dsp:cNvSpPr/>
      </dsp:nvSpPr>
      <dsp:spPr>
        <a:xfrm>
          <a:off x="6688639" y="55721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Featurized text: Bag of Words, TF-IDF</a:t>
          </a:r>
        </a:p>
      </dsp:txBody>
      <dsp:txXfrm>
        <a:off x="6688639" y="557217"/>
        <a:ext cx="2026086" cy="1215651"/>
      </dsp:txXfrm>
    </dsp:sp>
    <dsp:sp modelId="{B79B09D3-4980-4CC7-9799-4F8A064C6E93}">
      <dsp:nvSpPr>
        <dsp:cNvPr id="0" name=""/>
        <dsp:cNvSpPr/>
      </dsp:nvSpPr>
      <dsp:spPr>
        <a:xfrm>
          <a:off x="1116901" y="197547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Input text and labels - normal(0) or abnormal(1)</a:t>
          </a:r>
        </a:p>
      </dsp:txBody>
      <dsp:txXfrm>
        <a:off x="1116901" y="1975477"/>
        <a:ext cx="2026086" cy="1215651"/>
      </dsp:txXfrm>
    </dsp:sp>
    <dsp:sp modelId="{E39FA7E6-ABCF-46EE-B01E-3BF9178A7CEA}">
      <dsp:nvSpPr>
        <dsp:cNvPr id="0" name=""/>
        <dsp:cNvSpPr/>
      </dsp:nvSpPr>
      <dsp:spPr>
        <a:xfrm>
          <a:off x="3345596" y="197547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Logistic regression</a:t>
          </a:r>
        </a:p>
      </dsp:txBody>
      <dsp:txXfrm>
        <a:off x="3345596" y="1975477"/>
        <a:ext cx="2026086" cy="1215651"/>
      </dsp:txXfrm>
    </dsp:sp>
    <dsp:sp modelId="{09DC47B3-AC3F-413B-8F39-3A7BE9794322}">
      <dsp:nvSpPr>
        <dsp:cNvPr id="0" name=""/>
        <dsp:cNvSpPr/>
      </dsp:nvSpPr>
      <dsp:spPr>
        <a:xfrm>
          <a:off x="5574291" y="1975477"/>
          <a:ext cx="2026086" cy="121565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Performance Metrics: Accuracy, Recall</a:t>
          </a:r>
        </a:p>
      </dsp:txBody>
      <dsp:txXfrm>
        <a:off x="5574291" y="1975477"/>
        <a:ext cx="2026086" cy="1215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6D7CE-DEF5-402F-9DBE-5C62D97CB84A}">
      <dsp:nvSpPr>
        <dsp:cNvPr id="0" name=""/>
        <dsp:cNvSpPr/>
      </dsp:nvSpPr>
      <dsp:spPr>
        <a:xfrm>
          <a:off x="0" y="0"/>
          <a:ext cx="804931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0A8E1-7813-445A-8E5F-00769F52B76F}">
      <dsp:nvSpPr>
        <dsp:cNvPr id="0" name=""/>
        <dsp:cNvSpPr/>
      </dsp:nvSpPr>
      <dsp:spPr>
        <a:xfrm>
          <a:off x="0" y="0"/>
          <a:ext cx="8049312"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NLP to automate labeling of CXR reports</a:t>
          </a:r>
        </a:p>
      </dsp:txBody>
      <dsp:txXfrm>
        <a:off x="0" y="0"/>
        <a:ext cx="8049312" cy="1016000"/>
      </dsp:txXfrm>
    </dsp:sp>
    <dsp:sp modelId="{4BF92A4F-F34B-4C9C-9312-DC49347AA77C}">
      <dsp:nvSpPr>
        <dsp:cNvPr id="0" name=""/>
        <dsp:cNvSpPr/>
      </dsp:nvSpPr>
      <dsp:spPr>
        <a:xfrm>
          <a:off x="0" y="1016000"/>
          <a:ext cx="804931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E5DDAA-7DF4-4809-A1A2-87726C6E8ABA}">
      <dsp:nvSpPr>
        <dsp:cNvPr id="0" name=""/>
        <dsp:cNvSpPr/>
      </dsp:nvSpPr>
      <dsp:spPr>
        <a:xfrm>
          <a:off x="0" y="1016000"/>
          <a:ext cx="8049312"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Test set: accuracy &amp; recall (0.92)</a:t>
          </a:r>
        </a:p>
      </dsp:txBody>
      <dsp:txXfrm>
        <a:off x="0" y="1016000"/>
        <a:ext cx="8049312" cy="1016000"/>
      </dsp:txXfrm>
    </dsp:sp>
    <dsp:sp modelId="{8725E18D-56EF-4B7D-A13C-A58EB4433845}">
      <dsp:nvSpPr>
        <dsp:cNvPr id="0" name=""/>
        <dsp:cNvSpPr/>
      </dsp:nvSpPr>
      <dsp:spPr>
        <a:xfrm>
          <a:off x="0" y="2032000"/>
          <a:ext cx="804931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664A7-D732-401D-A2B1-2CD0FFEA5894}">
      <dsp:nvSpPr>
        <dsp:cNvPr id="0" name=""/>
        <dsp:cNvSpPr/>
      </dsp:nvSpPr>
      <dsp:spPr>
        <a:xfrm>
          <a:off x="0" y="2032000"/>
          <a:ext cx="8049312"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Further work needs to be done to avoid 1/10 abnormal CXR from being mislabeled as normal</a:t>
          </a:r>
        </a:p>
      </dsp:txBody>
      <dsp:txXfrm>
        <a:off x="0" y="2032000"/>
        <a:ext cx="8049312" cy="1016000"/>
      </dsp:txXfrm>
    </dsp:sp>
    <dsp:sp modelId="{6EDE1D3C-828A-4689-AB8F-758BC58BD577}">
      <dsp:nvSpPr>
        <dsp:cNvPr id="0" name=""/>
        <dsp:cNvSpPr/>
      </dsp:nvSpPr>
      <dsp:spPr>
        <a:xfrm>
          <a:off x="0" y="3047999"/>
          <a:ext cx="804931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7EBE1-D1B7-4B81-AC9C-AE34FBE2F4B8}">
      <dsp:nvSpPr>
        <dsp:cNvPr id="0" name=""/>
        <dsp:cNvSpPr/>
      </dsp:nvSpPr>
      <dsp:spPr>
        <a:xfrm>
          <a:off x="0" y="3047999"/>
          <a:ext cx="8049312"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Aid training of future computer vision systems</a:t>
          </a:r>
        </a:p>
      </dsp:txBody>
      <dsp:txXfrm>
        <a:off x="0" y="3047999"/>
        <a:ext cx="8049312" cy="1016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3d9db37b08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I’m JP speaking on behalf of Team 2 with ASB and SY. In our project we use NLP to automatically extract labels from radiology reports of CXR’s.</a:t>
            </a:r>
          </a:p>
          <a:p>
            <a:pPr marL="0" lvl="0" indent="0" algn="l" rtl="0">
              <a:spcBef>
                <a:spcPts val="0"/>
              </a:spcBef>
              <a:spcAft>
                <a:spcPts val="0"/>
              </a:spcAft>
              <a:buNone/>
            </a:pPr>
            <a:endParaRPr dirty="0"/>
          </a:p>
        </p:txBody>
      </p:sp>
      <p:sp>
        <p:nvSpPr>
          <p:cNvPr id="127" name="Google Shape;127;g13d9db37b08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There are however an abundance of CXR images with accompanying radiology reports available in over 6000 hospital systems throughout the U.S., numbering over 100 million exams per year.</a:t>
            </a:r>
          </a:p>
          <a:p>
            <a:r>
              <a:rPr lang="en-US" sz="1100" b="0" i="0" u="none" strike="noStrike" cap="none" dirty="0">
                <a:solidFill>
                  <a:srgbClr val="000000"/>
                </a:solidFill>
                <a:effectLst/>
                <a:latin typeface="Arial"/>
                <a:ea typeface="Arial"/>
                <a:cs typeface="Arial"/>
                <a:sym typeface="Arial"/>
              </a:rPr>
              <a:t> If there were a reliable way to generate weak labels in an automated fashion from CXR reports; this would have a large impact on efforts to develop computer vision systems to triage CXR for radiologic interpretation. </a:t>
            </a:r>
            <a:endParaRPr lang="en-US" dirty="0"/>
          </a:p>
        </p:txBody>
      </p:sp>
    </p:spTree>
    <p:extLst>
      <p:ext uri="{BB962C8B-B14F-4D97-AF65-F5344CB8AC3E}">
        <p14:creationId xmlns:p14="http://schemas.microsoft.com/office/powerpoint/2010/main" val="4244477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d9db37b08_2_1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Such systems, already being prototyped, have been shown to reduce reporting delay of critical imaging findings by 75% and urgent findings by 50%.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Such systems could be trained by large datasets as well as tailored to a particular hospital’s case spectrum and equipment; thereby increasing their value in a local setting.</a:t>
            </a:r>
            <a:endParaRPr dirty="0"/>
          </a:p>
        </p:txBody>
      </p:sp>
      <p:sp>
        <p:nvSpPr>
          <p:cNvPr id="180" name="Google Shape;180;g13d9db37b08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d9db37b08_2_1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was our goal to create an NLP algorithm that would take a radiology report, and create automated “weak” labels, normal vs. abnormal, with the goal of triaging abnormal cases for sooner viewing by a radiologist.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Such a tool could be used to label institutional datasets to test and tailor ML triage algorithms prior to deployment in a local hospital setting.</a:t>
            </a:r>
          </a:p>
          <a:p>
            <a:pPr marL="0" lvl="0" indent="0" algn="l" rtl="0">
              <a:spcBef>
                <a:spcPts val="0"/>
              </a:spcBef>
              <a:spcAft>
                <a:spcPts val="0"/>
              </a:spcAft>
              <a:buNone/>
            </a:pPr>
            <a:endParaRPr dirty="0"/>
          </a:p>
        </p:txBody>
      </p:sp>
      <p:sp>
        <p:nvSpPr>
          <p:cNvPr id="167" name="Google Shape;167;g13d9db37b08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searching for datasets to carry out this project I consulted two colleagues in Radiology and IT at Stanford University.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Although there were several publically sets of expert-labelled image data available, there were no set of labelled radiology reports.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Radiology reports turn out to be much more challenging to de-identify for public release than images and the data sets need to undergo human review before release which is more time consuming.</a:t>
            </a:r>
            <a:endParaRPr lang="en-US" dirty="0"/>
          </a:p>
        </p:txBody>
      </p:sp>
    </p:spTree>
    <p:extLst>
      <p:ext uri="{BB962C8B-B14F-4D97-AF65-F5344CB8AC3E}">
        <p14:creationId xmlns:p14="http://schemas.microsoft.com/office/powerpoint/2010/main" val="70975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d9db37b08_2_1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Accordingly, we were referred to this CXR dataset at Indiana University with both images and unlabeled reports available in about 421 subjects. Each report contains four sections: comparison, indication, findings and impression. We then extracted the impressions from the reports, which contain all the key imaging findings. We then used our team’s domain knowledge in medicine in general and radiology, more specifically, manually label the impressions into normal or abnormal.</a:t>
            </a:r>
            <a:endParaRPr dirty="0"/>
          </a:p>
        </p:txBody>
      </p:sp>
      <p:sp>
        <p:nvSpPr>
          <p:cNvPr id="186" name="Google Shape;186;g13d9db37b08_2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d9db37b08_2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Preprocessing data: tokenization, removing stop words and punctuation, lemmatization</a:t>
            </a:r>
          </a:p>
          <a:p>
            <a:r>
              <a:rPr lang="en-US" sz="1100" b="0" i="0" u="none" strike="noStrike" cap="none" dirty="0" err="1">
                <a:solidFill>
                  <a:srgbClr val="000000"/>
                </a:solidFill>
                <a:effectLst/>
                <a:latin typeface="Arial"/>
                <a:ea typeface="Arial"/>
                <a:cs typeface="Arial"/>
                <a:sym typeface="Arial"/>
              </a:rPr>
              <a:t>Featurizing</a:t>
            </a:r>
            <a:r>
              <a:rPr lang="en-US" sz="1100" b="0" i="0" u="none" strike="noStrike" cap="none" dirty="0">
                <a:solidFill>
                  <a:srgbClr val="000000"/>
                </a:solidFill>
                <a:effectLst/>
                <a:latin typeface="Arial"/>
                <a:ea typeface="Arial"/>
                <a:cs typeface="Arial"/>
                <a:sym typeface="Arial"/>
              </a:rPr>
              <a:t> Text: create N-grams = 3  (take into account phrases such as “no cardiopulmonary pathology” a common impression in negative CXR </a:t>
            </a:r>
          </a:p>
          <a:p>
            <a:r>
              <a:rPr lang="en-US" sz="1100" b="0" i="0" u="none" strike="noStrike" cap="none" dirty="0" err="1">
                <a:solidFill>
                  <a:srgbClr val="000000"/>
                </a:solidFill>
                <a:effectLst/>
                <a:latin typeface="Arial"/>
                <a:ea typeface="Arial"/>
                <a:cs typeface="Arial"/>
                <a:sym typeface="Arial"/>
              </a:rPr>
              <a:t>Featurized</a:t>
            </a:r>
            <a:r>
              <a:rPr lang="en-US" sz="1100" b="0" i="0" u="none" strike="noStrike" cap="none" dirty="0">
                <a:solidFill>
                  <a:srgbClr val="000000"/>
                </a:solidFill>
                <a:effectLst/>
                <a:latin typeface="Arial"/>
                <a:ea typeface="Arial"/>
                <a:cs typeface="Arial"/>
                <a:sym typeface="Arial"/>
              </a:rPr>
              <a:t> text using two methods for comparison: &gt;Bag of Words&gt;TF-IDF</a:t>
            </a:r>
          </a:p>
          <a:p>
            <a:r>
              <a:rPr lang="en-US" sz="1100" b="0" i="0" u="none" strike="noStrike" cap="none" dirty="0">
                <a:solidFill>
                  <a:srgbClr val="000000"/>
                </a:solidFill>
                <a:effectLst/>
                <a:latin typeface="Arial"/>
                <a:ea typeface="Arial"/>
                <a:cs typeface="Arial"/>
                <a:sym typeface="Arial"/>
              </a:rPr>
              <a:t>Input </a:t>
            </a:r>
            <a:r>
              <a:rPr lang="en-US" sz="1100" b="0" i="0" u="none" strike="noStrike" cap="none" dirty="0" err="1">
                <a:solidFill>
                  <a:srgbClr val="000000"/>
                </a:solidFill>
                <a:effectLst/>
                <a:latin typeface="Arial"/>
                <a:ea typeface="Arial"/>
                <a:cs typeface="Arial"/>
                <a:sym typeface="Arial"/>
              </a:rPr>
              <a:t>featurize</a:t>
            </a:r>
            <a:r>
              <a:rPr lang="en-US" sz="1100" b="0" i="0" u="none" strike="noStrike" cap="none" dirty="0">
                <a:solidFill>
                  <a:srgbClr val="000000"/>
                </a:solidFill>
                <a:effectLst/>
                <a:latin typeface="Arial"/>
                <a:ea typeface="Arial"/>
                <a:cs typeface="Arial"/>
                <a:sym typeface="Arial"/>
              </a:rPr>
              <a:t> text and labels into models&gt; normal(0) or abnormal(1)</a:t>
            </a:r>
          </a:p>
          <a:p>
            <a:r>
              <a:rPr lang="en-US" sz="1100" b="0" i="0" u="none" strike="noStrike" cap="none" dirty="0">
                <a:solidFill>
                  <a:srgbClr val="000000"/>
                </a:solidFill>
                <a:effectLst/>
                <a:latin typeface="Arial"/>
                <a:ea typeface="Arial"/>
                <a:cs typeface="Arial"/>
                <a:sym typeface="Arial"/>
              </a:rPr>
              <a:t>Split data: we divided our data into test and training sets using an 80/20 split.</a:t>
            </a:r>
          </a:p>
          <a:p>
            <a:r>
              <a:rPr lang="en-US" sz="1100" b="0" i="0" u="none" strike="noStrike" cap="none" dirty="0">
                <a:solidFill>
                  <a:srgbClr val="000000"/>
                </a:solidFill>
                <a:effectLst/>
                <a:latin typeface="Arial"/>
                <a:ea typeface="Arial"/>
                <a:cs typeface="Arial"/>
                <a:sym typeface="Arial"/>
              </a:rPr>
              <a:t>Modeling: initially chose a standard logistic regression model on the </a:t>
            </a:r>
            <a:r>
              <a:rPr lang="en-US" sz="1100" b="0" i="0" u="none" strike="noStrike" cap="none" dirty="0" err="1">
                <a:solidFill>
                  <a:srgbClr val="000000"/>
                </a:solidFill>
                <a:effectLst/>
                <a:latin typeface="Arial"/>
                <a:ea typeface="Arial"/>
                <a:cs typeface="Arial"/>
                <a:sym typeface="Arial"/>
              </a:rPr>
              <a:t>featurized</a:t>
            </a:r>
            <a:r>
              <a:rPr lang="en-US" sz="1100" b="0" i="0" u="none" strike="noStrike" cap="none" dirty="0">
                <a:solidFill>
                  <a:srgbClr val="000000"/>
                </a:solidFill>
                <a:effectLst/>
                <a:latin typeface="Arial"/>
                <a:ea typeface="Arial"/>
                <a:cs typeface="Arial"/>
                <a:sym typeface="Arial"/>
              </a:rPr>
              <a:t> text as baseline.</a:t>
            </a:r>
          </a:p>
          <a:p>
            <a:endParaRPr lang="en-US" sz="1100" b="0" i="0" u="none" strike="noStrike" cap="none" dirty="0">
              <a:solidFill>
                <a:srgbClr val="000000"/>
              </a:solidFill>
              <a:effectLst/>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Performance metrics: accuracy and recall. Recall is particularly important in this use case from a clinical standpoint in that we would want the algorithm to reduce false negatives as much as possible so critical or urgent imaging findings would not be potentially mislabeled by computer vision systems and put to the bottom of the queue.</a:t>
            </a:r>
          </a:p>
          <a:p>
            <a:pPr marL="158750" indent="0">
              <a:buNone/>
            </a:pPr>
            <a:endParaRPr dirty="0"/>
          </a:p>
        </p:txBody>
      </p:sp>
      <p:sp>
        <p:nvSpPr>
          <p:cNvPr id="193" name="Google Shape;193;g13d9db37b0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d9db37b08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d9db37b08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For the Bag of Words (count vectorization) </a:t>
            </a:r>
          </a:p>
          <a:p>
            <a:r>
              <a:rPr lang="en-US" sz="1100" b="0" i="0" u="none" strike="noStrike" cap="none" dirty="0">
                <a:solidFill>
                  <a:srgbClr val="000000"/>
                </a:solidFill>
                <a:effectLst/>
                <a:latin typeface="Arial"/>
                <a:ea typeface="Arial"/>
                <a:cs typeface="Arial"/>
                <a:sym typeface="Arial"/>
              </a:rPr>
              <a:t>Training</a:t>
            </a:r>
          </a:p>
          <a:p>
            <a:pPr lvl="1"/>
            <a:r>
              <a:rPr lang="en-US" sz="1100" b="0" i="0" u="none" strike="noStrike" cap="none" dirty="0">
                <a:solidFill>
                  <a:srgbClr val="000000"/>
                </a:solidFill>
                <a:effectLst/>
                <a:latin typeface="Arial"/>
                <a:ea typeface="Arial"/>
                <a:cs typeface="Arial"/>
                <a:sym typeface="Arial"/>
              </a:rPr>
              <a:t>Accuracy: 0.99</a:t>
            </a:r>
          </a:p>
          <a:p>
            <a:pPr lvl="1"/>
            <a:r>
              <a:rPr lang="en-US" sz="1100" b="0" i="0" u="none" strike="noStrike" cap="none" dirty="0">
                <a:solidFill>
                  <a:srgbClr val="000000"/>
                </a:solidFill>
                <a:effectLst/>
                <a:latin typeface="Arial"/>
                <a:ea typeface="Arial"/>
                <a:cs typeface="Arial"/>
                <a:sym typeface="Arial"/>
              </a:rPr>
              <a:t>Recall: 0.97</a:t>
            </a:r>
          </a:p>
          <a:p>
            <a:r>
              <a:rPr lang="en-US" sz="1100" b="0" i="0" u="none" strike="noStrike" cap="none" dirty="0">
                <a:solidFill>
                  <a:srgbClr val="000000"/>
                </a:solidFill>
                <a:effectLst/>
                <a:latin typeface="Arial"/>
                <a:ea typeface="Arial"/>
                <a:cs typeface="Arial"/>
                <a:sym typeface="Arial"/>
              </a:rPr>
              <a:t>Test</a:t>
            </a:r>
          </a:p>
          <a:p>
            <a:pPr lvl="1"/>
            <a:r>
              <a:rPr lang="en-US" sz="1100" b="0" i="0" u="none" strike="noStrike" cap="none" dirty="0">
                <a:solidFill>
                  <a:srgbClr val="000000"/>
                </a:solidFill>
                <a:effectLst/>
                <a:latin typeface="Arial"/>
                <a:ea typeface="Arial"/>
                <a:cs typeface="Arial"/>
                <a:sym typeface="Arial"/>
              </a:rPr>
              <a:t>Accuracy: 0.92</a:t>
            </a:r>
          </a:p>
          <a:p>
            <a:pPr lvl="1"/>
            <a:r>
              <a:rPr lang="en-US" sz="1100" b="0" i="0" u="none" strike="noStrike" cap="none" dirty="0">
                <a:solidFill>
                  <a:srgbClr val="000000"/>
                </a:solidFill>
                <a:effectLst/>
                <a:latin typeface="Arial"/>
                <a:ea typeface="Arial"/>
                <a:cs typeface="Arial"/>
                <a:sym typeface="Arial"/>
              </a:rPr>
              <a:t>Recall: 0.92</a:t>
            </a:r>
          </a:p>
          <a:p>
            <a:pPr lvl="1"/>
            <a:endParaRPr lang="en-US" sz="1100" b="0" i="0" u="none" strike="noStrike" cap="none" dirty="0">
              <a:solidFill>
                <a:srgbClr val="000000"/>
              </a:solidFill>
              <a:effectLst/>
              <a:latin typeface="Arial"/>
              <a:ea typeface="Arial"/>
              <a:cs typeface="Arial"/>
              <a:sym typeface="Arial"/>
            </a:endParaRPr>
          </a:p>
          <a:p>
            <a:pPr lvl="1"/>
            <a:endParaRPr lang="en-US" sz="1100" b="0" i="0" u="none" strike="noStrike" cap="none" dirty="0">
              <a:solidFill>
                <a:srgbClr val="000000"/>
              </a:solidFill>
              <a:effectLst/>
              <a:latin typeface="Arial"/>
              <a:ea typeface="Arial"/>
              <a:cs typeface="Arial"/>
              <a:sym typeface="Arial"/>
            </a:endParaRPr>
          </a:p>
          <a:p>
            <a:pPr lvl="1"/>
            <a:endParaRPr lang="en-US" sz="1100" b="0" i="0" u="none" strike="noStrike" cap="none" dirty="0">
              <a:solidFill>
                <a:srgbClr val="000000"/>
              </a:solidFill>
              <a:effectLst/>
              <a:latin typeface="Arial"/>
              <a:ea typeface="Arial"/>
              <a:cs typeface="Arial"/>
              <a:sym typeface="Arial"/>
            </a:endParaRPr>
          </a:p>
          <a:p>
            <a:pPr lvl="1"/>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For the TF-IDF featurization</a:t>
            </a:r>
          </a:p>
          <a:p>
            <a:r>
              <a:rPr lang="en-US" sz="1100" b="0" i="0" u="none" strike="noStrike" cap="none" dirty="0">
                <a:solidFill>
                  <a:srgbClr val="000000"/>
                </a:solidFill>
                <a:effectLst/>
                <a:latin typeface="Arial"/>
                <a:ea typeface="Arial"/>
                <a:cs typeface="Arial"/>
                <a:sym typeface="Arial"/>
              </a:rPr>
              <a:t>Training</a:t>
            </a:r>
          </a:p>
          <a:p>
            <a:pPr lvl="1"/>
            <a:r>
              <a:rPr lang="en-US" sz="1100" b="0" i="0" u="none" strike="noStrike" cap="none" dirty="0">
                <a:solidFill>
                  <a:srgbClr val="000000"/>
                </a:solidFill>
                <a:effectLst/>
                <a:latin typeface="Arial"/>
                <a:ea typeface="Arial"/>
                <a:cs typeface="Arial"/>
                <a:sym typeface="Arial"/>
              </a:rPr>
              <a:t>Accuracy: 0.96</a:t>
            </a:r>
          </a:p>
          <a:p>
            <a:pPr lvl="1"/>
            <a:r>
              <a:rPr lang="en-US" sz="1100" b="0" i="0" u="none" strike="noStrike" cap="none" dirty="0">
                <a:solidFill>
                  <a:srgbClr val="000000"/>
                </a:solidFill>
                <a:effectLst/>
                <a:latin typeface="Arial"/>
                <a:ea typeface="Arial"/>
                <a:cs typeface="Arial"/>
                <a:sym typeface="Arial"/>
              </a:rPr>
              <a:t>Recall: 0.92</a:t>
            </a:r>
          </a:p>
          <a:p>
            <a:r>
              <a:rPr lang="en-US" sz="1100" b="0" i="0" u="none" strike="noStrike" cap="none" dirty="0">
                <a:solidFill>
                  <a:srgbClr val="000000"/>
                </a:solidFill>
                <a:effectLst/>
                <a:latin typeface="Arial"/>
                <a:ea typeface="Arial"/>
                <a:cs typeface="Arial"/>
                <a:sym typeface="Arial"/>
              </a:rPr>
              <a:t>Test</a:t>
            </a:r>
          </a:p>
          <a:p>
            <a:pPr lvl="1"/>
            <a:r>
              <a:rPr lang="en-US" sz="1100" b="0" i="0" u="none" strike="noStrike" cap="none" dirty="0">
                <a:solidFill>
                  <a:srgbClr val="000000"/>
                </a:solidFill>
                <a:effectLst/>
                <a:latin typeface="Arial"/>
                <a:ea typeface="Arial"/>
                <a:cs typeface="Arial"/>
                <a:sym typeface="Arial"/>
              </a:rPr>
              <a:t>Accuracy: 0.92</a:t>
            </a:r>
          </a:p>
          <a:p>
            <a:pPr lvl="1"/>
            <a:r>
              <a:rPr lang="en-US" sz="1100" b="0" i="0" u="none" strike="noStrike" cap="none" dirty="0">
                <a:solidFill>
                  <a:srgbClr val="000000"/>
                </a:solidFill>
                <a:effectLst/>
                <a:latin typeface="Arial"/>
                <a:ea typeface="Arial"/>
                <a:cs typeface="Arial"/>
                <a:sym typeface="Arial"/>
              </a:rPr>
              <a:t>Recall: 0.88</a:t>
            </a:r>
            <a:endParaRPr lang="en-US" dirty="0"/>
          </a:p>
          <a:p>
            <a:pPr lvl="0"/>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d9db37b08_2_17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Now show demo using the trained model (BOW) with report impressions from the test set input in model, and how the model generates output.</a:t>
            </a:r>
            <a:endParaRPr dirty="0"/>
          </a:p>
        </p:txBody>
      </p:sp>
      <p:sp>
        <p:nvSpPr>
          <p:cNvPr id="228" name="Google Shape;228;g13d9db37b08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d9db37b08_2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 created an NLP to automate the labelling of CXR reports into normal/abnormal categories.</a:t>
            </a:r>
          </a:p>
          <a:p>
            <a:r>
              <a:rPr lang="en-US" sz="1100" b="0" i="0" u="none" strike="noStrike" cap="none" dirty="0">
                <a:solidFill>
                  <a:srgbClr val="000000"/>
                </a:solidFill>
                <a:effectLst/>
                <a:latin typeface="Arial"/>
                <a:ea typeface="Arial"/>
                <a:cs typeface="Arial"/>
                <a:sym typeface="Arial"/>
              </a:rPr>
              <a:t>Performance on the test set was excellent with high accuracy and recall (0.92) using basic vectorization algorithms and a standard logistic regression model.</a:t>
            </a:r>
          </a:p>
          <a:p>
            <a:r>
              <a:rPr lang="en-US" sz="1100" b="0" i="0" u="none" strike="noStrike" cap="none" dirty="0">
                <a:solidFill>
                  <a:srgbClr val="000000"/>
                </a:solidFill>
                <a:effectLst/>
                <a:latin typeface="Arial"/>
                <a:ea typeface="Arial"/>
                <a:cs typeface="Arial"/>
                <a:sym typeface="Arial"/>
              </a:rPr>
              <a:t>Because recall is particularly important for this use case </a:t>
            </a:r>
            <a:r>
              <a:rPr lang="en-US" sz="1100" b="0" i="0" u="none" strike="noStrike" cap="none" dirty="0" err="1">
                <a:solidFill>
                  <a:srgbClr val="000000"/>
                </a:solidFill>
                <a:effectLst/>
                <a:latin typeface="Arial"/>
                <a:ea typeface="Arial"/>
                <a:cs typeface="Arial"/>
                <a:sym typeface="Arial"/>
              </a:rPr>
              <a:t>wrt</a:t>
            </a:r>
            <a:r>
              <a:rPr lang="en-US" sz="1100" b="0" i="0" u="none" strike="noStrike" cap="none" dirty="0">
                <a:solidFill>
                  <a:srgbClr val="000000"/>
                </a:solidFill>
                <a:effectLst/>
                <a:latin typeface="Arial"/>
                <a:ea typeface="Arial"/>
                <a:cs typeface="Arial"/>
                <a:sym typeface="Arial"/>
              </a:rPr>
              <a:t> reducing false negatives, further work needs to be done to avoid 1/10 abnormal CXR from being mislabeled as normal. Test set was small with high</a:t>
            </a:r>
            <a:r>
              <a:rPr lang="en-US" sz="1100" b="0" i="0" u="none" strike="noStrike" cap="none" baseline="0" dirty="0">
                <a:solidFill>
                  <a:srgbClr val="000000"/>
                </a:solidFill>
                <a:effectLst/>
                <a:latin typeface="Arial"/>
                <a:ea typeface="Arial"/>
                <a:cs typeface="Arial"/>
                <a:sym typeface="Arial"/>
              </a:rPr>
              <a:t> prevalence of negative CXR’s, perhaps by increasing training sample particularly with </a:t>
            </a:r>
            <a:r>
              <a:rPr lang="en-US" sz="1100" b="0" i="0" u="none" strike="noStrike" cap="none" baseline="0" dirty="0" err="1">
                <a:solidFill>
                  <a:srgbClr val="000000"/>
                </a:solidFill>
                <a:effectLst/>
                <a:latin typeface="Arial"/>
                <a:ea typeface="Arial"/>
                <a:cs typeface="Arial"/>
                <a:sym typeface="Arial"/>
              </a:rPr>
              <a:t>pos</a:t>
            </a:r>
            <a:r>
              <a:rPr lang="en-US" sz="1100" b="0" i="0" u="none" strike="noStrike" cap="none" baseline="0" dirty="0">
                <a:solidFill>
                  <a:srgbClr val="000000"/>
                </a:solidFill>
                <a:effectLst/>
                <a:latin typeface="Arial"/>
                <a:ea typeface="Arial"/>
                <a:cs typeface="Arial"/>
                <a:sym typeface="Arial"/>
              </a:rPr>
              <a:t> cases, using word </a:t>
            </a:r>
            <a:r>
              <a:rPr lang="en-US" sz="1100" b="0" i="0" u="none" strike="noStrike" cap="none" baseline="0" dirty="0" err="1">
                <a:solidFill>
                  <a:srgbClr val="000000"/>
                </a:solidFill>
                <a:effectLst/>
                <a:latin typeface="Arial"/>
                <a:ea typeface="Arial"/>
                <a:cs typeface="Arial"/>
                <a:sym typeface="Arial"/>
              </a:rPr>
              <a:t>embeddings</a:t>
            </a:r>
            <a:r>
              <a:rPr lang="en-US" sz="1100" b="0" i="0" u="none" strike="noStrike" cap="none" baseline="0" dirty="0">
                <a:solidFill>
                  <a:srgbClr val="000000"/>
                </a:solidFill>
                <a:effectLst/>
                <a:latin typeface="Arial"/>
                <a:ea typeface="Arial"/>
                <a:cs typeface="Arial"/>
                <a:sym typeface="Arial"/>
              </a:rPr>
              <a:t>, or more sophisticated models.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If further refined, such a tool could aid in the training of computer vision systems by markedly increasing the number of labelled samples available and, through tailoring, increase the value of these algorithms in a local setting</a:t>
            </a:r>
            <a:endParaRPr dirty="0"/>
          </a:p>
        </p:txBody>
      </p:sp>
      <p:sp>
        <p:nvSpPr>
          <p:cNvPr id="233" name="Google Shape;233;g13d9db37b08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d9db37b08_2_1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13d9db37b08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organization</a:t>
            </a:r>
            <a:r>
              <a:rPr lang="en-US" baseline="0" dirty="0"/>
              <a:t> of this presentation follows the CRISP-DM steps outlined here – that we’re all familiar with.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813C2-0D88-2B44-8D66-87A07275F6A6}"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33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9db37b08_2_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CXR’s are one of most common imaging procedures in medicine, accounting for 40% of all diagnostic imaging.</a:t>
            </a:r>
          </a:p>
          <a:p>
            <a:r>
              <a:rPr lang="en-US" sz="1100" b="0" i="0" u="none" strike="noStrike" cap="none" dirty="0">
                <a:solidFill>
                  <a:srgbClr val="000000"/>
                </a:solidFill>
                <a:effectLst/>
                <a:latin typeface="Arial"/>
                <a:ea typeface="Arial"/>
                <a:cs typeface="Arial"/>
                <a:sym typeface="Arial"/>
              </a:rPr>
              <a:t>Chest X-rays produce images of our heart, lungs, blood vessels, airways, and the bones of our chest and spine. These images help doctors determine whether a patient has heart problems, a collapsed lung, pneumonia, emphysema, cancer, broken ribs, or any of several other conditions. Because it’s easy to obtain and readily available, a CXR is often among the first procedures that a patient undergoes when a doctor suspects any disease related to heart or lung.</a:t>
            </a:r>
            <a:endParaRPr dirty="0"/>
          </a:p>
        </p:txBody>
      </p:sp>
      <p:sp>
        <p:nvSpPr>
          <p:cNvPr id="154" name="Google Shape;154;g13d9db37b08_2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CXR are normally obtained by a certified technologist and the images sent for interpretation</a:t>
            </a:r>
          </a:p>
          <a:p>
            <a:r>
              <a:rPr lang="en-US" dirty="0"/>
              <a:t>https://www.xrayacademy.com/</a:t>
            </a:r>
          </a:p>
        </p:txBody>
      </p:sp>
    </p:spTree>
    <p:extLst>
      <p:ext uri="{BB962C8B-B14F-4D97-AF65-F5344CB8AC3E}">
        <p14:creationId xmlns:p14="http://schemas.microsoft.com/office/powerpoint/2010/main" val="2256974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by a diagnostic radiologist, a physician with specialized training in medical imaging, who then dictates a report of the findings on the x-ray and their</a:t>
            </a:r>
            <a:r>
              <a:rPr lang="en-US" sz="1100" b="0" i="0" u="none" strike="noStrike" cap="none" baseline="0" dirty="0">
                <a:solidFill>
                  <a:srgbClr val="000000"/>
                </a:solidFill>
                <a:effectLst/>
                <a:latin typeface="Arial"/>
                <a:ea typeface="Arial"/>
                <a:cs typeface="Arial"/>
                <a:sym typeface="Arial"/>
              </a:rPr>
              <a:t> meaning,</a:t>
            </a:r>
            <a:endParaRPr lang="en-US" dirty="0"/>
          </a:p>
        </p:txBody>
      </p:sp>
    </p:spTree>
    <p:extLst>
      <p:ext uri="{BB962C8B-B14F-4D97-AF65-F5344CB8AC3E}">
        <p14:creationId xmlns:p14="http://schemas.microsoft.com/office/powerpoint/2010/main" val="3496123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d9db37b0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Nowadays, radiologists read from large queue’s which are prioritized by location/clinical status of the patient, e.g. Immediate, ED/Acute, ICU, Inpatient, Outpatient urgent, Outpatient today, Inpatient, Outpatient routine etc. however, often unexpected findings come up in low priority cases. Often there is a backlog of exams which further increases time to interpretation, in some cases from days to weeks. </a:t>
            </a:r>
            <a:endParaRPr dirty="0"/>
          </a:p>
        </p:txBody>
      </p:sp>
      <p:sp>
        <p:nvSpPr>
          <p:cNvPr id="149" name="Google Shape;149;g13d9db37b0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d9db37b08_2_1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this end, turn-around-time (TAT) is currently used by hospital systems and oversite organizations a quality-of-care metric.</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minimize the time it takes for emergent findings to be communicated, it would be great to have a tool  …</a:t>
            </a:r>
            <a:endParaRPr dirty="0"/>
          </a:p>
        </p:txBody>
      </p:sp>
      <p:sp>
        <p:nvSpPr>
          <p:cNvPr id="162" name="Google Shape;162;g13d9db37b08_2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d9db37b08_2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that could triage the abnormal cases to the head of the queue to be read first by a radiologist.</a:t>
            </a:r>
          </a:p>
          <a:p>
            <a:r>
              <a:rPr lang="en-US" sz="1100" b="0" i="0" u="none" strike="noStrike" cap="none" dirty="0">
                <a:solidFill>
                  <a:srgbClr val="000000"/>
                </a:solidFill>
                <a:effectLst/>
                <a:latin typeface="Arial"/>
                <a:ea typeface="Arial"/>
                <a:cs typeface="Arial"/>
                <a:sym typeface="Arial"/>
              </a:rPr>
              <a:t>The mix of normal to abnormal cases obviously varies; however, some studies have estimated that over 60% of CXR’s are interpreted as normal. If the abnormal studies could be prioritized over the normal studies, this could reduce the time for communication of potentially urgent or emergent findings in half. “Currently there are no systematic and automated ways to triage chest X-rays and bring those with critical and urgent findings to the top of the reporting pile”</a:t>
            </a:r>
          </a:p>
        </p:txBody>
      </p:sp>
      <p:sp>
        <p:nvSpPr>
          <p:cNvPr id="149" name="Google Shape;149;g13d9db37b0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59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Multiple efforts to use AI and computer vision to help triage CXR’s are underway; however, these efforts are limited by the availability of publically-accessible sets of expertly labelled data. Though that is changing though efforts such as </a:t>
            </a:r>
            <a:r>
              <a:rPr lang="en-US" sz="1100" b="0" i="0" u="none" strike="noStrike" cap="none" dirty="0" err="1">
                <a:solidFill>
                  <a:srgbClr val="000000"/>
                </a:solidFill>
                <a:effectLst/>
                <a:latin typeface="Arial"/>
                <a:ea typeface="Arial"/>
                <a:cs typeface="Arial"/>
                <a:sym typeface="Arial"/>
              </a:rPr>
              <a:t>CheXpert</a:t>
            </a:r>
            <a:r>
              <a:rPr lang="en-US" sz="1100" b="0" i="0" u="none" strike="noStrike" cap="none" dirty="0">
                <a:solidFill>
                  <a:srgbClr val="000000"/>
                </a:solidFill>
                <a:effectLst/>
                <a:latin typeface="Arial"/>
                <a:ea typeface="Arial"/>
                <a:cs typeface="Arial"/>
                <a:sym typeface="Arial"/>
              </a:rPr>
              <a:t>, a project at Stanford to label over 200,000 radiographs. </a:t>
            </a:r>
            <a:endParaRPr lang="en-US" dirty="0"/>
          </a:p>
        </p:txBody>
      </p:sp>
    </p:spTree>
    <p:extLst>
      <p:ext uri="{BB962C8B-B14F-4D97-AF65-F5344CB8AC3E}">
        <p14:creationId xmlns:p14="http://schemas.microsoft.com/office/powerpoint/2010/main" val="2297240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97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83709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93623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68755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85504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79731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223111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6324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7985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48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222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09403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4210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736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822512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4488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4046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endParaRPr lang="en-US"/>
          </a:p>
        </p:txBody>
      </p:sp>
      <p:sp>
        <p:nvSpPr>
          <p:cNvPr id="6" name="Footer Placeholder 5"/>
          <p:cNvSpPr>
            <a:spLocks noGrp="1"/>
          </p:cNvSpPr>
          <p:nvPr>
            <p:ph type="ftr" sz="quarter" idx="11"/>
          </p:nvPr>
        </p:nvSpPr>
        <p:spPr>
          <a:xfrm>
            <a:off x="856059" y="4412457"/>
            <a:ext cx="3829050" cy="273844"/>
          </a:xfrm>
        </p:spPr>
        <p:txBody>
          <a:bodyPr/>
          <a:lstStyle/>
          <a:p>
            <a:endParaRPr lang="en-US"/>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435461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6128877"/>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hf sldNum="0" hdr="0" ftr="0" dt="0"/>
  <p:txStyles>
    <p:titleStyle>
      <a:lvl1pPr algn="l" defTabSz="342900" rtl="0" eaLnBrk="1" latinLnBrk="0" hangingPunct="1">
        <a:spcBef>
          <a:spcPct val="0"/>
        </a:spcBef>
        <a:buNone/>
        <a:defRPr sz="24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00000"/>
        <a:buFont typeface="Arial"/>
        <a:buChar char="•"/>
        <a:defRPr sz="15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00000"/>
        <a:buFont typeface="Arial"/>
        <a:buChar char="•"/>
        <a:defRPr sz="135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00000"/>
        <a:buFont typeface="Arial"/>
        <a:buChar char="•"/>
        <a:defRPr sz="105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00000"/>
        <a:buFont typeface="Arial"/>
        <a:buChar char="•"/>
        <a:defRPr sz="105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3.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hyperlink" Target="https://rohansoni-jssaten2019.medium.com/indiana-university-chest-x-rays-automated-report-generation-38f928e6bfc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medium.com/towards-data-science/building-web-applications-with-streamlit-for-nlp-projects-cdc1cf0b38db" TargetMode="External"/><Relationship Id="rId4" Type="http://schemas.openxmlformats.org/officeDocument/2006/relationships/hyperlink" Target="http://aipi540nlppresentation.ppt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3747406" y="742950"/>
            <a:ext cx="4540534" cy="3474720"/>
          </a:xfrm>
          <a:prstGeom prst="rect">
            <a:avLst/>
          </a:prstGeom>
        </p:spPr>
        <p:txBody>
          <a:bodyPr spcFirstLastPara="1" lIns="68575" tIns="34275" rIns="68575" bIns="34275" anchor="ctr" anchorCtr="0">
            <a:normAutofit/>
          </a:bodyPr>
          <a:lstStyle/>
          <a:p>
            <a:pPr lvl="0" algn="l">
              <a:lnSpc>
                <a:spcPct val="90000"/>
              </a:lnSpc>
              <a:buClr>
                <a:srgbClr val="000000"/>
              </a:buClr>
            </a:pPr>
            <a:r>
              <a:rPr lang="en-US" sz="3100" dirty="0"/>
              <a:t>Automated label extraction from radiology reports of chest x-rays: </a:t>
            </a:r>
            <a:r>
              <a:rPr lang="en-US" sz="3100" b="1" dirty="0"/>
              <a:t>application of a natural language processing algorithm</a:t>
            </a:r>
            <a:endParaRPr lang="en-US" sz="3100" b="1" i="0" dirty="0">
              <a:latin typeface="Times New Roman"/>
              <a:ea typeface="Times New Roman"/>
              <a:cs typeface="Times New Roman"/>
              <a:sym typeface="Times New Roman"/>
            </a:endParaRPr>
          </a:p>
        </p:txBody>
      </p:sp>
      <p:sp>
        <p:nvSpPr>
          <p:cNvPr id="130" name="Google Shape;130;p25"/>
          <p:cNvSpPr txBox="1">
            <a:spLocks noGrp="1"/>
          </p:cNvSpPr>
          <p:nvPr>
            <p:ph type="subTitle" idx="1"/>
          </p:nvPr>
        </p:nvSpPr>
        <p:spPr>
          <a:xfrm>
            <a:off x="856059" y="742950"/>
            <a:ext cx="2393717" cy="3474720"/>
          </a:xfrm>
          <a:prstGeom prst="rect">
            <a:avLst/>
          </a:prstGeom>
        </p:spPr>
        <p:txBody>
          <a:bodyPr spcFirstLastPara="1" lIns="68575" tIns="34275" rIns="68575" bIns="34275" anchor="ctr" anchorCtr="0">
            <a:normAutofit/>
          </a:bodyPr>
          <a:lstStyle/>
          <a:p>
            <a:pPr marL="0" lvl="0" indent="0" rtl="0">
              <a:spcBef>
                <a:spcPts val="0"/>
              </a:spcBef>
              <a:spcAft>
                <a:spcPts val="0"/>
              </a:spcAft>
              <a:buClr>
                <a:schemeClr val="dk1"/>
              </a:buClr>
              <a:buSzPts val="1800"/>
              <a:buNone/>
            </a:pPr>
            <a:r>
              <a:rPr lang="en" dirty="0"/>
              <a:t>Amani Johnson-Singh-Barnett</a:t>
            </a:r>
            <a:endParaRPr lang="en-US"/>
          </a:p>
          <a:p>
            <a:pPr marL="0" lvl="0" indent="0" rtl="0">
              <a:spcBef>
                <a:spcPts val="800"/>
              </a:spcBef>
              <a:spcAft>
                <a:spcPts val="0"/>
              </a:spcAft>
              <a:buClr>
                <a:schemeClr val="dk1"/>
              </a:buClr>
              <a:buSzPts val="1800"/>
              <a:buNone/>
            </a:pPr>
            <a:r>
              <a:rPr lang="en" dirty="0"/>
              <a:t>Jeffrey Petrella </a:t>
            </a:r>
            <a:endParaRPr lang="en-US"/>
          </a:p>
          <a:p>
            <a:pPr marL="0" lvl="0" indent="0" rtl="0">
              <a:spcBef>
                <a:spcPts val="800"/>
              </a:spcBef>
              <a:spcAft>
                <a:spcPts val="0"/>
              </a:spcAft>
              <a:buClr>
                <a:schemeClr val="dk1"/>
              </a:buClr>
              <a:buSzPts val="1800"/>
              <a:buNone/>
            </a:pPr>
            <a:r>
              <a:rPr lang="en" dirty="0"/>
              <a:t>Sakura  Anning Yoshihara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n example of OpenI [2] chest x-ray image, report, and anno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938" y="297471"/>
            <a:ext cx="6588125" cy="4548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534025" y="3143250"/>
            <a:ext cx="217170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05E5B71-A4A1-3A8C-D828-CC30A54CB2FE}"/>
              </a:ext>
            </a:extLst>
          </p:cNvPr>
          <p:cNvGrpSpPr/>
          <p:nvPr/>
        </p:nvGrpSpPr>
        <p:grpSpPr>
          <a:xfrm>
            <a:off x="7845662" y="4810558"/>
            <a:ext cx="1298338" cy="310364"/>
            <a:chOff x="7845660" y="4780389"/>
            <a:chExt cx="1298338" cy="310364"/>
          </a:xfrm>
        </p:grpSpPr>
        <p:sp>
          <p:nvSpPr>
            <p:cNvPr id="6" name="Rectangle 5" descr="Doctor male with solid fill">
              <a:extLst>
                <a:ext uri="{FF2B5EF4-FFF2-40B4-BE49-F238E27FC236}">
                  <a16:creationId xmlns:a16="http://schemas.microsoft.com/office/drawing/2014/main" id="{D7A481F0-AA39-FA76-D48F-C21FF84ED7C7}"/>
                </a:ext>
              </a:extLst>
            </p:cNvPr>
            <p:cNvSpPr/>
            <p:nvPr/>
          </p:nvSpPr>
          <p:spPr>
            <a:xfrm>
              <a:off x="7845660" y="4780389"/>
              <a:ext cx="273655" cy="3103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97019CE0-A0D2-5196-1C20-EB95AC4CD460}"/>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extLst>
      <p:ext uri="{BB962C8B-B14F-4D97-AF65-F5344CB8AC3E}">
        <p14:creationId xmlns:p14="http://schemas.microsoft.com/office/powerpoint/2010/main" val="52119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81"/>
        <p:cNvGrpSpPr/>
        <p:nvPr/>
      </p:nvGrpSpPr>
      <p:grpSpPr>
        <a:xfrm>
          <a:off x="0" y="0"/>
          <a:ext cx="0" cy="0"/>
          <a:chOff x="0" y="0"/>
          <a:chExt cx="0" cy="0"/>
        </a:xfrm>
      </p:grpSpPr>
      <p:sp>
        <p:nvSpPr>
          <p:cNvPr id="183" name="Google Shape;183;p32"/>
          <p:cNvSpPr txBox="1"/>
          <p:nvPr/>
        </p:nvSpPr>
        <p:spPr>
          <a:xfrm>
            <a:off x="482394" y="483829"/>
            <a:ext cx="2732755" cy="3928627"/>
          </a:xfrm>
          <a:prstGeom prst="rect">
            <a:avLst/>
          </a:prstGeom>
        </p:spPr>
        <p:txBody>
          <a:bodyPr spcFirstLastPara="1" vert="horz" lIns="91440" tIns="45720" rIns="91440" bIns="45720" rtlCol="0" anchor="ctr" anchorCtr="0">
            <a:noAutofit/>
          </a:bodyPr>
          <a:lstStyle/>
          <a:p>
            <a:pPr marL="177800" marR="0" lvl="0" indent="-17145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Normal chest radiographs were detected with a </a:t>
            </a: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520700" marR="0" lvl="1" indent="-17780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sensitivity of 71%</a:t>
            </a: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520700" marR="0" lvl="1" indent="-17780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specificity of 95%</a:t>
            </a: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520700" marR="0" lvl="1" indent="-17780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PPV of 73%</a:t>
            </a: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520700" marR="0" lvl="1" indent="-17780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NPV of 94%</a:t>
            </a: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520700" marR="0" lvl="1" indent="-17780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Average reporting delay reduced from 11.2 to 2.7 days for critical imaging findings (</a:t>
            </a:r>
            <a:r>
              <a:rPr lang="en-US" sz="1400" b="0" i="1"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P</a:t>
            </a: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 &lt; .001) </a:t>
            </a: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520700" marR="0" lvl="1" indent="-177800">
              <a:lnSpc>
                <a:spcPct val="90000"/>
              </a:lnSpc>
              <a:spcBef>
                <a:spcPct val="20000"/>
              </a:spcBef>
              <a:spcAft>
                <a:spcPts val="600"/>
              </a:spcAft>
              <a:buClr>
                <a:schemeClr val="accent1"/>
              </a:buClr>
              <a:buSzPct val="100000"/>
              <a:buFont typeface="Arial"/>
              <a:buChar char="•"/>
            </a:pP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7.6 to 4.1 days for urgent imaging findings (</a:t>
            </a:r>
            <a:r>
              <a:rPr lang="en-US" sz="1400" b="0" i="1"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P</a:t>
            </a:r>
            <a:r>
              <a:rPr lang="en-US" sz="1400" b="0" i="0" u="none" strike="noStrike" cap="small" dirty="0">
                <a:effectLst>
                  <a:glow rad="38100">
                    <a:schemeClr val="bg1">
                      <a:lumMod val="50000"/>
                      <a:lumOff val="50000"/>
                      <a:alpha val="20000"/>
                    </a:schemeClr>
                  </a:glow>
                  <a:outerShdw blurRad="44450" dist="12700" dir="13860000" algn="tl" rotWithShape="0">
                    <a:srgbClr val="000000">
                      <a:alpha val="20000"/>
                    </a:srgbClr>
                  </a:outerShdw>
                </a:effectLst>
                <a:sym typeface="Calibri"/>
              </a:rPr>
              <a:t> &lt; .001) in the simulation compared with historical data.</a:t>
            </a:r>
          </a:p>
        </p:txBody>
      </p:sp>
      <p:pic>
        <p:nvPicPr>
          <p:cNvPr id="182" name="Google Shape;182;p32"/>
          <p:cNvPicPr preferRelativeResize="0"/>
          <p:nvPr/>
        </p:nvPicPr>
        <p:blipFill rotWithShape="1">
          <a:blip r:embed="rId4"/>
          <a:stretch/>
        </p:blipFill>
        <p:spPr>
          <a:xfrm>
            <a:off x="3868206" y="483829"/>
            <a:ext cx="4397553" cy="3935810"/>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grpSp>
        <p:nvGrpSpPr>
          <p:cNvPr id="4" name="Group 3">
            <a:extLst>
              <a:ext uri="{FF2B5EF4-FFF2-40B4-BE49-F238E27FC236}">
                <a16:creationId xmlns:a16="http://schemas.microsoft.com/office/drawing/2014/main" id="{DCC96ECB-1511-1E9E-CF14-BC2098529413}"/>
              </a:ext>
            </a:extLst>
          </p:cNvPr>
          <p:cNvGrpSpPr/>
          <p:nvPr/>
        </p:nvGrpSpPr>
        <p:grpSpPr>
          <a:xfrm>
            <a:off x="7845662" y="4810558"/>
            <a:ext cx="1298338" cy="310364"/>
            <a:chOff x="7845660" y="4780389"/>
            <a:chExt cx="1298338" cy="310364"/>
          </a:xfrm>
        </p:grpSpPr>
        <p:sp>
          <p:nvSpPr>
            <p:cNvPr id="5" name="Rectangle 4" descr="Doctor male with solid fill">
              <a:extLst>
                <a:ext uri="{FF2B5EF4-FFF2-40B4-BE49-F238E27FC236}">
                  <a16:creationId xmlns:a16="http://schemas.microsoft.com/office/drawing/2014/main" id="{E964AB90-BC7F-82E2-BF1C-F0E20E169C6E}"/>
                </a:ext>
              </a:extLst>
            </p:cNvPr>
            <p:cNvSpPr/>
            <p:nvPr/>
          </p:nvSpPr>
          <p:spPr>
            <a:xfrm>
              <a:off x="7845660" y="4780389"/>
              <a:ext cx="273655" cy="31036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6ABB567A-AF0F-E652-8AB6-CA92C056BC58}"/>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31"/>
          <p:cNvSpPr txBox="1">
            <a:spLocks noGrp="1"/>
          </p:cNvSpPr>
          <p:nvPr>
            <p:ph type="title"/>
          </p:nvPr>
        </p:nvSpPr>
        <p:spPr>
          <a:xfrm>
            <a:off x="649415" y="97878"/>
            <a:ext cx="4268486" cy="676275"/>
          </a:xfrm>
          <a:prstGeom prst="rect">
            <a:avLst/>
          </a:prstGeom>
        </p:spPr>
        <p:txBody>
          <a:bodyPr vert="horz" lIns="91440" tIns="45720" rIns="91440" bIns="45720" rtlCol="0" anchor="ctr">
            <a:normAutofit/>
          </a:bodyPr>
          <a:lstStyle/>
          <a:p>
            <a:r>
              <a:rPr lang="en" dirty="0">
                <a:sym typeface="Calibri"/>
              </a:rPr>
              <a:t>Purpose &amp; Objective</a:t>
            </a:r>
            <a:endParaRPr dirty="0"/>
          </a:p>
        </p:txBody>
      </p:sp>
      <p:pic>
        <p:nvPicPr>
          <p:cNvPr id="2050" name="Picture 2" descr="On the Automatic Generation of Medical Imaging Reports | by Petuum, Inc.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47877" b="10349"/>
          <a:stretch/>
        </p:blipFill>
        <p:spPr bwMode="auto">
          <a:xfrm>
            <a:off x="1962081" y="1176135"/>
            <a:ext cx="2204292" cy="1793043"/>
          </a:xfrm>
          <a:prstGeom prst="rect">
            <a:avLst/>
          </a:prstGeom>
          <a:noFill/>
          <a:ln>
            <a:solidFill>
              <a:schemeClr val="tx1"/>
            </a:solidFill>
          </a:ln>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052" name="Picture 4" descr="A sample of processed chest X-ray report sample. | Download Scientific  Diagram"/>
          <p:cNvPicPr>
            <a:picLocks noChangeAspect="1" noChangeArrowheads="1"/>
          </p:cNvPicPr>
          <p:nvPr/>
        </p:nvPicPr>
        <p:blipFill rotWithShape="1">
          <a:blip r:embed="rId4">
            <a:extLst>
              <a:ext uri="{28A0092B-C50C-407E-A947-70E740481C1C}">
                <a14:useLocalDpi xmlns:a14="http://schemas.microsoft.com/office/drawing/2010/main" val="0"/>
              </a:ext>
            </a:extLst>
          </a:blip>
          <a:srcRect l="42902" t="8612" r="863" b="3748"/>
          <a:stretch/>
        </p:blipFill>
        <p:spPr bwMode="auto">
          <a:xfrm>
            <a:off x="1963310" y="3174905"/>
            <a:ext cx="2203064" cy="1584475"/>
          </a:xfrm>
          <a:prstGeom prst="rect">
            <a:avLst/>
          </a:prstGeom>
          <a:noFill/>
          <a:ln>
            <a:solidFill>
              <a:schemeClr val="tx1"/>
            </a:solidFill>
          </a:ln>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3" name="Right Arrow 2"/>
          <p:cNvSpPr/>
          <p:nvPr/>
        </p:nvSpPr>
        <p:spPr>
          <a:xfrm>
            <a:off x="4353277" y="1887990"/>
            <a:ext cx="36463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528408" y="771938"/>
            <a:ext cx="2246341" cy="276999"/>
          </a:xfrm>
          <a:prstGeom prst="rect">
            <a:avLst/>
          </a:prstGeom>
          <a:noFill/>
        </p:spPr>
        <p:txBody>
          <a:bodyPr wrap="square" rtlCol="0">
            <a:spAutoFit/>
          </a:bodyPr>
          <a:lstStyle/>
          <a:p>
            <a:pPr algn="ctr"/>
            <a:r>
              <a:rPr lang="en-US" sz="1200" b="1" dirty="0"/>
              <a:t>INSTITUTIONAL DATASET</a:t>
            </a:r>
          </a:p>
        </p:txBody>
      </p:sp>
      <p:sp>
        <p:nvSpPr>
          <p:cNvPr id="5" name="Right Brace 4"/>
          <p:cNvSpPr/>
          <p:nvPr/>
        </p:nvSpPr>
        <p:spPr>
          <a:xfrm>
            <a:off x="6524394" y="758333"/>
            <a:ext cx="418396" cy="4112925"/>
          </a:xfrm>
          <a:prstGeom prst="rightBrace">
            <a:avLst>
              <a:gd name="adj1" fmla="val 8333"/>
              <a:gd name="adj2" fmla="val 5020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039645" y="1995055"/>
            <a:ext cx="2029539" cy="461665"/>
          </a:xfrm>
          <a:prstGeom prst="rect">
            <a:avLst/>
          </a:prstGeom>
          <a:noFill/>
        </p:spPr>
        <p:txBody>
          <a:bodyPr wrap="square" rtlCol="0">
            <a:spAutoFit/>
          </a:bodyPr>
          <a:lstStyle>
            <a:defPPr>
              <a:defRPr lang="en-US"/>
            </a:defPPr>
            <a:lvl1pPr algn="ctr">
              <a:defRPr sz="1200" b="1"/>
            </a:lvl1pPr>
          </a:lstStyle>
          <a:p>
            <a:r>
              <a:rPr lang="en-US" dirty="0"/>
              <a:t>LOCAL TRIAGE ALGORITHM</a:t>
            </a:r>
          </a:p>
        </p:txBody>
      </p:sp>
      <p:sp>
        <p:nvSpPr>
          <p:cNvPr id="18" name="Rectangle 17" descr="Stars outline">
            <a:extLst>
              <a:ext uri="{FF2B5EF4-FFF2-40B4-BE49-F238E27FC236}">
                <a16:creationId xmlns:a16="http://schemas.microsoft.com/office/drawing/2014/main" id="{274BD730-B466-AE22-7AD8-499BE4394B67}"/>
              </a:ext>
            </a:extLst>
          </p:cNvPr>
          <p:cNvSpPr/>
          <p:nvPr/>
        </p:nvSpPr>
        <p:spPr>
          <a:xfrm>
            <a:off x="18976" y="127894"/>
            <a:ext cx="630439" cy="6304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49A17AFC-8FF6-02C6-8DEA-22D8D7B7B8A6}"/>
              </a:ext>
            </a:extLst>
          </p:cNvPr>
          <p:cNvGrpSpPr/>
          <p:nvPr/>
        </p:nvGrpSpPr>
        <p:grpSpPr>
          <a:xfrm>
            <a:off x="196612" y="1174325"/>
            <a:ext cx="1547892" cy="1794853"/>
            <a:chOff x="196612" y="1174325"/>
            <a:chExt cx="1547892" cy="1794853"/>
          </a:xfrm>
        </p:grpSpPr>
        <p:pic>
          <p:nvPicPr>
            <p:cNvPr id="16" name="Google Shape;176;p31"/>
            <p:cNvPicPr preferRelativeResize="0"/>
            <p:nvPr/>
          </p:nvPicPr>
          <p:blipFill rotWithShape="1">
            <a:blip r:embed="rId7">
              <a:alphaModFix/>
            </a:blip>
            <a:srcRect l="7219" t="5412" r="4350" b="15571"/>
            <a:stretch/>
          </p:blipFill>
          <p:spPr>
            <a:xfrm>
              <a:off x="196612" y="1174325"/>
              <a:ext cx="1547892" cy="1517854"/>
            </a:xfrm>
            <a:prstGeom prst="rect">
              <a:avLst/>
            </a:prstGeom>
            <a:noFill/>
            <a:ln>
              <a:noFill/>
            </a:ln>
          </p:spPr>
        </p:pic>
        <p:sp>
          <p:nvSpPr>
            <p:cNvPr id="2" name="TextBox 1">
              <a:extLst>
                <a:ext uri="{FF2B5EF4-FFF2-40B4-BE49-F238E27FC236}">
                  <a16:creationId xmlns:a16="http://schemas.microsoft.com/office/drawing/2014/main" id="{88368C9F-08E1-C213-48A6-228E835C5C11}"/>
                </a:ext>
              </a:extLst>
            </p:cNvPr>
            <p:cNvSpPr txBox="1"/>
            <p:nvPr/>
          </p:nvSpPr>
          <p:spPr>
            <a:xfrm>
              <a:off x="197521" y="2692179"/>
              <a:ext cx="1546983" cy="276999"/>
            </a:xfrm>
            <a:prstGeom prst="rect">
              <a:avLst/>
            </a:prstGeom>
            <a:noFill/>
          </p:spPr>
          <p:txBody>
            <a:bodyPr wrap="square" rtlCol="0">
              <a:spAutoFit/>
            </a:bodyPr>
            <a:lstStyle/>
            <a:p>
              <a:pPr algn="ctr"/>
              <a:r>
                <a:rPr lang="en-US" sz="1200" dirty="0"/>
                <a:t>normal chest x-ray</a:t>
              </a:r>
            </a:p>
          </p:txBody>
        </p:sp>
      </p:grpSp>
      <p:grpSp>
        <p:nvGrpSpPr>
          <p:cNvPr id="9" name="Group 8">
            <a:extLst>
              <a:ext uri="{FF2B5EF4-FFF2-40B4-BE49-F238E27FC236}">
                <a16:creationId xmlns:a16="http://schemas.microsoft.com/office/drawing/2014/main" id="{EE662DAF-2BC3-E484-8D95-3B3D28EA8C3E}"/>
              </a:ext>
            </a:extLst>
          </p:cNvPr>
          <p:cNvGrpSpPr/>
          <p:nvPr/>
        </p:nvGrpSpPr>
        <p:grpSpPr>
          <a:xfrm>
            <a:off x="196611" y="3174905"/>
            <a:ext cx="1546983" cy="1584476"/>
            <a:chOff x="196611" y="3174905"/>
            <a:chExt cx="1546983" cy="1584476"/>
          </a:xfrm>
        </p:grpSpPr>
        <p:pic>
          <p:nvPicPr>
            <p:cNvPr id="17" name="Google Shape;177;p31"/>
            <p:cNvPicPr preferRelativeResize="0"/>
            <p:nvPr/>
          </p:nvPicPr>
          <p:blipFill rotWithShape="1">
            <a:blip r:embed="rId8">
              <a:alphaModFix/>
            </a:blip>
            <a:srcRect l="6135" t="8480" r="6328" b="20765"/>
            <a:stretch/>
          </p:blipFill>
          <p:spPr>
            <a:xfrm>
              <a:off x="196612" y="3174905"/>
              <a:ext cx="1546982" cy="1312127"/>
            </a:xfrm>
            <a:prstGeom prst="rect">
              <a:avLst/>
            </a:prstGeom>
            <a:noFill/>
            <a:ln>
              <a:noFill/>
            </a:ln>
          </p:spPr>
        </p:pic>
        <p:sp>
          <p:nvSpPr>
            <p:cNvPr id="21" name="TextBox 20">
              <a:extLst>
                <a:ext uri="{FF2B5EF4-FFF2-40B4-BE49-F238E27FC236}">
                  <a16:creationId xmlns:a16="http://schemas.microsoft.com/office/drawing/2014/main" id="{1BA2D504-36B1-FD18-9D9E-3AE3EF9BA744}"/>
                </a:ext>
              </a:extLst>
            </p:cNvPr>
            <p:cNvSpPr txBox="1"/>
            <p:nvPr/>
          </p:nvSpPr>
          <p:spPr>
            <a:xfrm>
              <a:off x="196611" y="4482382"/>
              <a:ext cx="1546983" cy="276999"/>
            </a:xfrm>
            <a:prstGeom prst="rect">
              <a:avLst/>
            </a:prstGeom>
            <a:noFill/>
          </p:spPr>
          <p:txBody>
            <a:bodyPr wrap="square" rtlCol="0">
              <a:spAutoFit/>
            </a:bodyPr>
            <a:lstStyle/>
            <a:p>
              <a:pPr algn="ctr"/>
              <a:r>
                <a:rPr lang="en-US" sz="1200" dirty="0" err="1"/>
                <a:t>copd</a:t>
              </a:r>
              <a:r>
                <a:rPr lang="en-US" sz="1200" dirty="0"/>
                <a:t> x-ray</a:t>
              </a:r>
            </a:p>
          </p:txBody>
        </p:sp>
      </p:grpSp>
      <p:sp>
        <p:nvSpPr>
          <p:cNvPr id="22" name="Right Arrow 2">
            <a:extLst>
              <a:ext uri="{FF2B5EF4-FFF2-40B4-BE49-F238E27FC236}">
                <a16:creationId xmlns:a16="http://schemas.microsoft.com/office/drawing/2014/main" id="{EFD436CF-1A2E-1A6E-ECFC-4A4B086154B3}"/>
              </a:ext>
            </a:extLst>
          </p:cNvPr>
          <p:cNvSpPr/>
          <p:nvPr/>
        </p:nvSpPr>
        <p:spPr>
          <a:xfrm>
            <a:off x="4334435" y="3782476"/>
            <a:ext cx="36463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oogle Shape;176;p31">
            <a:extLst>
              <a:ext uri="{FF2B5EF4-FFF2-40B4-BE49-F238E27FC236}">
                <a16:creationId xmlns:a16="http://schemas.microsoft.com/office/drawing/2014/main" id="{B81DAD54-3457-2571-92B6-197F7840BAC8}"/>
              </a:ext>
            </a:extLst>
          </p:cNvPr>
          <p:cNvPicPr preferRelativeResize="0"/>
          <p:nvPr/>
        </p:nvPicPr>
        <p:blipFill rotWithShape="1">
          <a:blip r:embed="rId7">
            <a:alphaModFix/>
          </a:blip>
          <a:srcRect l="7219" t="5412" r="4350" b="15571"/>
          <a:stretch/>
        </p:blipFill>
        <p:spPr>
          <a:xfrm>
            <a:off x="4874645" y="1499339"/>
            <a:ext cx="1547892" cy="1517854"/>
          </a:xfrm>
          <a:prstGeom prst="rect">
            <a:avLst/>
          </a:prstGeom>
          <a:noFill/>
          <a:ln>
            <a:noFill/>
          </a:ln>
        </p:spPr>
      </p:pic>
      <p:pic>
        <p:nvPicPr>
          <p:cNvPr id="29" name="Google Shape;177;p31">
            <a:extLst>
              <a:ext uri="{FF2B5EF4-FFF2-40B4-BE49-F238E27FC236}">
                <a16:creationId xmlns:a16="http://schemas.microsoft.com/office/drawing/2014/main" id="{E5B39D40-A683-86D4-CE95-F87C8042354D}"/>
              </a:ext>
            </a:extLst>
          </p:cNvPr>
          <p:cNvPicPr preferRelativeResize="0"/>
          <p:nvPr/>
        </p:nvPicPr>
        <p:blipFill rotWithShape="1">
          <a:blip r:embed="rId8">
            <a:alphaModFix/>
          </a:blip>
          <a:srcRect l="6135" t="8480" r="6328" b="20765"/>
          <a:stretch/>
        </p:blipFill>
        <p:spPr>
          <a:xfrm>
            <a:off x="4868551" y="3447253"/>
            <a:ext cx="1546982" cy="1312127"/>
          </a:xfrm>
          <a:prstGeom prst="rect">
            <a:avLst/>
          </a:prstGeom>
          <a:noFill/>
          <a:ln>
            <a:noFill/>
          </a:ln>
        </p:spPr>
      </p:pic>
      <p:sp>
        <p:nvSpPr>
          <p:cNvPr id="30" name="TextBox 29">
            <a:extLst>
              <a:ext uri="{FF2B5EF4-FFF2-40B4-BE49-F238E27FC236}">
                <a16:creationId xmlns:a16="http://schemas.microsoft.com/office/drawing/2014/main" id="{E915D6E0-308F-CC18-03E7-184D58A25F32}"/>
              </a:ext>
            </a:extLst>
          </p:cNvPr>
          <p:cNvSpPr txBox="1"/>
          <p:nvPr/>
        </p:nvSpPr>
        <p:spPr>
          <a:xfrm>
            <a:off x="4868550" y="1196121"/>
            <a:ext cx="1546983" cy="276999"/>
          </a:xfrm>
          <a:prstGeom prst="rect">
            <a:avLst/>
          </a:prstGeom>
          <a:noFill/>
        </p:spPr>
        <p:txBody>
          <a:bodyPr wrap="square" rtlCol="0">
            <a:spAutoFit/>
          </a:bodyPr>
          <a:lstStyle/>
          <a:p>
            <a:pPr algn="ctr"/>
            <a:r>
              <a:rPr lang="en-US" sz="1200" spc="300" dirty="0"/>
              <a:t>NORMAL</a:t>
            </a:r>
          </a:p>
        </p:txBody>
      </p:sp>
      <p:sp>
        <p:nvSpPr>
          <p:cNvPr id="31" name="TextBox 30">
            <a:extLst>
              <a:ext uri="{FF2B5EF4-FFF2-40B4-BE49-F238E27FC236}">
                <a16:creationId xmlns:a16="http://schemas.microsoft.com/office/drawing/2014/main" id="{11A74CF3-D5E6-E99B-9AF8-0F6297C8E883}"/>
              </a:ext>
            </a:extLst>
          </p:cNvPr>
          <p:cNvSpPr txBox="1"/>
          <p:nvPr/>
        </p:nvSpPr>
        <p:spPr>
          <a:xfrm>
            <a:off x="4868549" y="3170254"/>
            <a:ext cx="1546983" cy="276999"/>
          </a:xfrm>
          <a:prstGeom prst="rect">
            <a:avLst/>
          </a:prstGeom>
          <a:noFill/>
        </p:spPr>
        <p:txBody>
          <a:bodyPr wrap="square" rtlCol="0">
            <a:spAutoFit/>
          </a:bodyPr>
          <a:lstStyle/>
          <a:p>
            <a:pPr algn="ctr"/>
            <a:r>
              <a:rPr lang="en-US" sz="1200" spc="300" dirty="0"/>
              <a:t>ABNORMAL</a:t>
            </a:r>
          </a:p>
        </p:txBody>
      </p:sp>
      <p:grpSp>
        <p:nvGrpSpPr>
          <p:cNvPr id="32" name="Group 31">
            <a:extLst>
              <a:ext uri="{FF2B5EF4-FFF2-40B4-BE49-F238E27FC236}">
                <a16:creationId xmlns:a16="http://schemas.microsoft.com/office/drawing/2014/main" id="{8E920457-0912-3F8B-1806-E8021B9BE69B}"/>
              </a:ext>
            </a:extLst>
          </p:cNvPr>
          <p:cNvGrpSpPr/>
          <p:nvPr/>
        </p:nvGrpSpPr>
        <p:grpSpPr>
          <a:xfrm>
            <a:off x="6982260" y="2472558"/>
            <a:ext cx="2058116" cy="1395392"/>
            <a:chOff x="228599" y="200136"/>
            <a:chExt cx="8234315" cy="4857639"/>
          </a:xfrm>
        </p:grpSpPr>
        <p:pic>
          <p:nvPicPr>
            <p:cNvPr id="33" name="Google Shape;151;p28">
              <a:extLst>
                <a:ext uri="{FF2B5EF4-FFF2-40B4-BE49-F238E27FC236}">
                  <a16:creationId xmlns:a16="http://schemas.microsoft.com/office/drawing/2014/main" id="{09710A4E-6261-4560-76BB-E2E8765A0EF6}"/>
                </a:ext>
              </a:extLst>
            </p:cNvPr>
            <p:cNvPicPr preferRelativeResize="0"/>
            <p:nvPr/>
          </p:nvPicPr>
          <p:blipFill rotWithShape="1">
            <a:blip r:embed="rId9">
              <a:alphaModFix/>
            </a:blip>
            <a:srcRect/>
            <a:stretch/>
          </p:blipFill>
          <p:spPr>
            <a:xfrm>
              <a:off x="573489" y="200136"/>
              <a:ext cx="7889425" cy="4747452"/>
            </a:xfrm>
            <a:prstGeom prst="rect">
              <a:avLst/>
            </a:prstGeom>
            <a:noFill/>
            <a:ln w="28575">
              <a:solidFill>
                <a:schemeClr val="accent1"/>
              </a:solidFill>
            </a:ln>
          </p:spPr>
        </p:pic>
        <p:cxnSp>
          <p:nvCxnSpPr>
            <p:cNvPr id="34" name="Elbow Connector 2">
              <a:extLst>
                <a:ext uri="{FF2B5EF4-FFF2-40B4-BE49-F238E27FC236}">
                  <a16:creationId xmlns:a16="http://schemas.microsoft.com/office/drawing/2014/main" id="{EE625014-48F7-83FE-79C0-D997B3FD1D03}"/>
                </a:ext>
              </a:extLst>
            </p:cNvPr>
            <p:cNvCxnSpPr/>
            <p:nvPr/>
          </p:nvCxnSpPr>
          <p:spPr>
            <a:xfrm rot="16200000" flipV="1">
              <a:off x="-470492" y="3642318"/>
              <a:ext cx="1857375" cy="2305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4">
              <a:extLst>
                <a:ext uri="{FF2B5EF4-FFF2-40B4-BE49-F238E27FC236}">
                  <a16:creationId xmlns:a16="http://schemas.microsoft.com/office/drawing/2014/main" id="{723AFE5C-FEF5-F770-0E73-8C7B4E62C852}"/>
                </a:ext>
              </a:extLst>
            </p:cNvPr>
            <p:cNvCxnSpPr/>
            <p:nvPr/>
          </p:nvCxnSpPr>
          <p:spPr>
            <a:xfrm rot="16200000" flipV="1">
              <a:off x="-409933" y="4074353"/>
              <a:ext cx="1621954" cy="344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0634" y="535781"/>
            <a:ext cx="2499716" cy="3807619"/>
          </a:xfrm>
        </p:spPr>
        <p:txBody>
          <a:bodyPr anchor="ctr">
            <a:normAutofit/>
          </a:bodyPr>
          <a:lstStyle/>
          <a:p>
            <a:r>
              <a:rPr lang="en-US" sz="3000" dirty="0"/>
              <a:t>Chest X-ray datasets</a:t>
            </a:r>
          </a:p>
        </p:txBody>
      </p:sp>
      <p:sp>
        <p:nvSpPr>
          <p:cNvPr id="12" name="Rectangle 11">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Text Placeholder 2"/>
          <p:cNvSpPr>
            <a:spLocks noGrp="1"/>
          </p:cNvSpPr>
          <p:nvPr>
            <p:ph idx="1"/>
          </p:nvPr>
        </p:nvSpPr>
        <p:spPr>
          <a:xfrm>
            <a:off x="3729784" y="535781"/>
            <a:ext cx="4690313" cy="3807619"/>
          </a:xfrm>
        </p:spPr>
        <p:txBody>
          <a:bodyPr>
            <a:normAutofit/>
          </a:bodyPr>
          <a:lstStyle/>
          <a:p>
            <a:r>
              <a:rPr lang="en-US" dirty="0"/>
              <a:t>NIH Chest x-ray dataset – National Institutes of Health</a:t>
            </a:r>
          </a:p>
          <a:p>
            <a:r>
              <a:rPr lang="en-US"/>
              <a:t>CheXpert</a:t>
            </a:r>
            <a:r>
              <a:rPr lang="en-US" dirty="0"/>
              <a:t> – Stanford University</a:t>
            </a:r>
          </a:p>
          <a:p>
            <a:r>
              <a:rPr lang="en-US" dirty="0"/>
              <a:t>Chest X-Ray Images (Pneumonia) – </a:t>
            </a:r>
            <a:r>
              <a:rPr lang="en-US"/>
              <a:t>Kaggle</a:t>
            </a:r>
            <a:endParaRPr lang="en-US" dirty="0"/>
          </a:p>
          <a:p>
            <a:r>
              <a:rPr lang="en-US"/>
              <a:t>VinDr</a:t>
            </a:r>
            <a:r>
              <a:rPr lang="en-US" dirty="0"/>
              <a:t>-CXR – Vietnam</a:t>
            </a:r>
          </a:p>
          <a:p>
            <a:r>
              <a:rPr lang="en-US" dirty="0"/>
              <a:t>MIMIC-CXR - Harvard</a:t>
            </a:r>
          </a:p>
          <a:p>
            <a:endParaRPr lang="en-US" dirty="0"/>
          </a:p>
        </p:txBody>
      </p:sp>
      <p:grpSp>
        <p:nvGrpSpPr>
          <p:cNvPr id="7" name="Group 6">
            <a:extLst>
              <a:ext uri="{FF2B5EF4-FFF2-40B4-BE49-F238E27FC236}">
                <a16:creationId xmlns:a16="http://schemas.microsoft.com/office/drawing/2014/main" id="{DD4FF811-0DCD-8B60-4999-2F0AE04C90AF}"/>
              </a:ext>
            </a:extLst>
          </p:cNvPr>
          <p:cNvGrpSpPr/>
          <p:nvPr/>
        </p:nvGrpSpPr>
        <p:grpSpPr>
          <a:xfrm>
            <a:off x="7737888" y="4833136"/>
            <a:ext cx="1406112" cy="310364"/>
            <a:chOff x="7631749" y="4375936"/>
            <a:chExt cx="1406112" cy="310364"/>
          </a:xfrm>
        </p:grpSpPr>
        <p:sp>
          <p:nvSpPr>
            <p:cNvPr id="6" name="TextBox 5">
              <a:extLst>
                <a:ext uri="{FF2B5EF4-FFF2-40B4-BE49-F238E27FC236}">
                  <a16:creationId xmlns:a16="http://schemas.microsoft.com/office/drawing/2014/main" id="{DFE9295A-7F9A-8E06-5C47-E27B80FACCB9}"/>
                </a:ext>
              </a:extLst>
            </p:cNvPr>
            <p:cNvSpPr txBox="1"/>
            <p:nvPr/>
          </p:nvSpPr>
          <p:spPr>
            <a:xfrm>
              <a:off x="7830589" y="4375936"/>
              <a:ext cx="1207272"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1200" b="0" i="0" kern="1200"/>
                <a:t>Gather Data</a:t>
              </a:r>
              <a:endParaRPr lang="en-US" sz="1200" kern="1200"/>
            </a:p>
          </p:txBody>
        </p:sp>
        <p:sp>
          <p:nvSpPr>
            <p:cNvPr id="5" name="Rectangle 4">
              <a:extLst>
                <a:ext uri="{FF2B5EF4-FFF2-40B4-BE49-F238E27FC236}">
                  <a16:creationId xmlns:a16="http://schemas.microsoft.com/office/drawing/2014/main" id="{27A10D87-E991-5680-2EA2-ECB8E1AD398E}"/>
                </a:ext>
              </a:extLst>
            </p:cNvPr>
            <p:cNvSpPr/>
            <p:nvPr/>
          </p:nvSpPr>
          <p:spPr>
            <a:xfrm>
              <a:off x="7631749" y="4375936"/>
              <a:ext cx="273655" cy="310364"/>
            </a:xfrm>
            <a:prstGeom prst="rect">
              <a:avLst/>
            </a:prstGeom>
            <a:blipFill>
              <a:blip r:embed="rId4"/>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152452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091258" y="273844"/>
            <a:ext cx="6961484" cy="994172"/>
          </a:xfrm>
          <a:prstGeom prst="rect">
            <a:avLst/>
          </a:prstGeom>
        </p:spPr>
        <p:txBody>
          <a:bodyPr vert="horz" lIns="91440" tIns="45720" rIns="91440" bIns="45720" rtlCol="0" anchor="ctr">
            <a:normAutofit/>
          </a:bodyPr>
          <a:lstStyle/>
          <a:p>
            <a:pPr algn="ctr"/>
            <a:r>
              <a:rPr lang="en" sz="2000" dirty="0">
                <a:sym typeface="Helvetica Neue"/>
              </a:rPr>
              <a:t>Indiana University</a:t>
            </a:r>
            <a:br>
              <a:rPr lang="en" dirty="0">
                <a:sym typeface="Helvetica Neue"/>
              </a:rPr>
            </a:br>
            <a:r>
              <a:rPr lang="en" dirty="0">
                <a:sym typeface="Helvetica Neue"/>
              </a:rPr>
              <a:t>Chest X-Rays (XML Reports)</a:t>
            </a:r>
            <a:endParaRPr dirty="0">
              <a:sym typeface="Calibri"/>
            </a:endParaRPr>
          </a:p>
        </p:txBody>
      </p:sp>
      <p:pic>
        <p:nvPicPr>
          <p:cNvPr id="189" name="Google Shape;189;p33"/>
          <p:cNvPicPr preferRelativeResize="0">
            <a:picLocks noGrp="1"/>
          </p:cNvPicPr>
          <p:nvPr>
            <p:ph idx="1"/>
          </p:nvPr>
        </p:nvPicPr>
        <p:blipFill rotWithShape="1">
          <a:blip r:embed="rId3">
            <a:alphaModFix/>
          </a:blip>
          <a:srcRect/>
          <a:stretch/>
        </p:blipFill>
        <p:spPr>
          <a:xfrm>
            <a:off x="1068534" y="1123880"/>
            <a:ext cx="6386174" cy="3562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0" name="Google Shape;190;p33"/>
          <p:cNvSpPr txBox="1">
            <a:spLocks noGrp="1"/>
          </p:cNvSpPr>
          <p:nvPr>
            <p:ph type="ftr" sz="quarter" idx="11"/>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https://openi.nlm.nih.gov/faq.php</a:t>
            </a:r>
            <a:endParaRPr/>
          </a:p>
        </p:txBody>
      </p:sp>
      <p:pic>
        <p:nvPicPr>
          <p:cNvPr id="5" name="Google Shape;189;p33"/>
          <p:cNvPicPr preferRelativeResize="0">
            <a:picLocks/>
          </p:cNvPicPr>
          <p:nvPr/>
        </p:nvPicPr>
        <p:blipFill rotWithShape="1">
          <a:blip r:embed="rId3">
            <a:alphaModFix/>
          </a:blip>
          <a:srcRect l="4027" t="68049" r="47797"/>
          <a:stretch/>
        </p:blipFill>
        <p:spPr>
          <a:xfrm>
            <a:off x="2309505" y="2522935"/>
            <a:ext cx="5743237" cy="2163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6" name="Group 5">
            <a:extLst>
              <a:ext uri="{FF2B5EF4-FFF2-40B4-BE49-F238E27FC236}">
                <a16:creationId xmlns:a16="http://schemas.microsoft.com/office/drawing/2014/main" id="{23C32613-2505-B5EE-9F2D-BAC8F9193044}"/>
              </a:ext>
            </a:extLst>
          </p:cNvPr>
          <p:cNvGrpSpPr/>
          <p:nvPr/>
        </p:nvGrpSpPr>
        <p:grpSpPr>
          <a:xfrm>
            <a:off x="7737888" y="4833136"/>
            <a:ext cx="1406112" cy="310364"/>
            <a:chOff x="7631749" y="4375936"/>
            <a:chExt cx="1406112" cy="310364"/>
          </a:xfrm>
        </p:grpSpPr>
        <p:sp>
          <p:nvSpPr>
            <p:cNvPr id="7" name="TextBox 6">
              <a:extLst>
                <a:ext uri="{FF2B5EF4-FFF2-40B4-BE49-F238E27FC236}">
                  <a16:creationId xmlns:a16="http://schemas.microsoft.com/office/drawing/2014/main" id="{11ABEA79-4D19-8C08-9C6D-06DB85FC2ED9}"/>
                </a:ext>
              </a:extLst>
            </p:cNvPr>
            <p:cNvSpPr txBox="1"/>
            <p:nvPr/>
          </p:nvSpPr>
          <p:spPr>
            <a:xfrm>
              <a:off x="7830589" y="4375936"/>
              <a:ext cx="1207272"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1200" b="0" i="0" kern="1200"/>
                <a:t>Gather Data</a:t>
              </a:r>
              <a:endParaRPr lang="en-US" sz="1200" kern="1200"/>
            </a:p>
          </p:txBody>
        </p:sp>
        <p:sp>
          <p:nvSpPr>
            <p:cNvPr id="8" name="Rectangle 7">
              <a:extLst>
                <a:ext uri="{FF2B5EF4-FFF2-40B4-BE49-F238E27FC236}">
                  <a16:creationId xmlns:a16="http://schemas.microsoft.com/office/drawing/2014/main" id="{4376527D-80BC-A78B-3605-1E79D55E479D}"/>
                </a:ext>
              </a:extLst>
            </p:cNvPr>
            <p:cNvSpPr/>
            <p:nvPr/>
          </p:nvSpPr>
          <p:spPr>
            <a:xfrm>
              <a:off x="7631749" y="4375936"/>
              <a:ext cx="273655" cy="310364"/>
            </a:xfrm>
            <a:prstGeom prst="rect">
              <a:avLst/>
            </a:prstGeom>
            <a:blipFill>
              <a:blip r:embed="rId4"/>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213360" y="175261"/>
            <a:ext cx="8301990" cy="731519"/>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b="1" dirty="0">
                <a:ea typeface="Calibri"/>
                <a:cs typeface="Calibri"/>
                <a:sym typeface="Calibri"/>
              </a:rPr>
              <a:t>Methods</a:t>
            </a:r>
            <a:endParaRPr dirty="0"/>
          </a:p>
        </p:txBody>
      </p:sp>
      <p:graphicFrame>
        <p:nvGraphicFramePr>
          <p:cNvPr id="198" name="Google Shape;196;p34">
            <a:extLst>
              <a:ext uri="{FF2B5EF4-FFF2-40B4-BE49-F238E27FC236}">
                <a16:creationId xmlns:a16="http://schemas.microsoft.com/office/drawing/2014/main" id="{FB7B29B4-A257-8A0E-6292-0E24E5DB04EF}"/>
              </a:ext>
            </a:extLst>
          </p:cNvPr>
          <p:cNvGraphicFramePr>
            <a:graphicFrameLocks noGrp="1"/>
          </p:cNvGraphicFramePr>
          <p:nvPr>
            <p:ph idx="1"/>
            <p:extLst>
              <p:ext uri="{D42A27DB-BD31-4B8C-83A1-F6EECF244321}">
                <p14:modId xmlns:p14="http://schemas.microsoft.com/office/powerpoint/2010/main" val="341110431"/>
              </p:ext>
            </p:extLst>
          </p:nvPr>
        </p:nvGraphicFramePr>
        <p:xfrm>
          <a:off x="213360" y="697576"/>
          <a:ext cx="8717280" cy="3748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C1FB31E-1D11-D0E9-EAD5-ABEB9A3C8FD7}"/>
              </a:ext>
            </a:extLst>
          </p:cNvPr>
          <p:cNvGrpSpPr/>
          <p:nvPr/>
        </p:nvGrpSpPr>
        <p:grpSpPr>
          <a:xfrm>
            <a:off x="7737888" y="4833136"/>
            <a:ext cx="1406112" cy="310364"/>
            <a:chOff x="7631749" y="4375936"/>
            <a:chExt cx="1406112" cy="310364"/>
          </a:xfrm>
        </p:grpSpPr>
        <p:sp>
          <p:nvSpPr>
            <p:cNvPr id="6" name="TextBox 5">
              <a:extLst>
                <a:ext uri="{FF2B5EF4-FFF2-40B4-BE49-F238E27FC236}">
                  <a16:creationId xmlns:a16="http://schemas.microsoft.com/office/drawing/2014/main" id="{EAA8E351-8509-96A6-9C77-CEF0A4F15897}"/>
                </a:ext>
              </a:extLst>
            </p:cNvPr>
            <p:cNvSpPr txBox="1"/>
            <p:nvPr/>
          </p:nvSpPr>
          <p:spPr>
            <a:xfrm>
              <a:off x="7830589" y="4375936"/>
              <a:ext cx="1207272"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1200" b="0" i="0" kern="1200"/>
                <a:t>Gather Data</a:t>
              </a:r>
              <a:endParaRPr lang="en-US" sz="1200" kern="1200"/>
            </a:p>
          </p:txBody>
        </p:sp>
        <p:sp>
          <p:nvSpPr>
            <p:cNvPr id="7" name="Rectangle 6">
              <a:extLst>
                <a:ext uri="{FF2B5EF4-FFF2-40B4-BE49-F238E27FC236}">
                  <a16:creationId xmlns:a16="http://schemas.microsoft.com/office/drawing/2014/main" id="{E97264D9-63A5-2BD1-268E-9D6E2279B4C5}"/>
                </a:ext>
              </a:extLst>
            </p:cNvPr>
            <p:cNvSpPr/>
            <p:nvPr/>
          </p:nvSpPr>
          <p:spPr>
            <a:xfrm>
              <a:off x="7631749" y="4375936"/>
              <a:ext cx="273655" cy="310364"/>
            </a:xfrm>
            <a:prstGeom prst="rect">
              <a:avLst/>
            </a:prstGeom>
            <a:blipFill>
              <a:blip r:embed="rId8"/>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Arrow: Right 2">
            <a:extLst>
              <a:ext uri="{FF2B5EF4-FFF2-40B4-BE49-F238E27FC236}">
                <a16:creationId xmlns:a16="http://schemas.microsoft.com/office/drawing/2014/main" id="{0DB866E9-1C34-861B-5AA6-74DA4A058E43}"/>
              </a:ext>
            </a:extLst>
          </p:cNvPr>
          <p:cNvSpPr/>
          <p:nvPr/>
        </p:nvSpPr>
        <p:spPr>
          <a:xfrm>
            <a:off x="2144683" y="2175856"/>
            <a:ext cx="374073" cy="43226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Arrow: Right 9">
            <a:extLst>
              <a:ext uri="{FF2B5EF4-FFF2-40B4-BE49-F238E27FC236}">
                <a16:creationId xmlns:a16="http://schemas.microsoft.com/office/drawing/2014/main" id="{D063B969-DFB0-9699-4162-E35E9EF8B70A}"/>
              </a:ext>
            </a:extLst>
          </p:cNvPr>
          <p:cNvSpPr/>
          <p:nvPr/>
        </p:nvSpPr>
        <p:spPr>
          <a:xfrm>
            <a:off x="5497486" y="3594562"/>
            <a:ext cx="374073" cy="43226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ED18FC66-CD56-FDB8-0FF6-3FE92291604D}"/>
              </a:ext>
            </a:extLst>
          </p:cNvPr>
          <p:cNvSpPr/>
          <p:nvPr/>
        </p:nvSpPr>
        <p:spPr>
          <a:xfrm>
            <a:off x="3272443" y="3594562"/>
            <a:ext cx="374073" cy="43226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29AF843D-D7C2-DC0A-5780-B8CF472A8CCD}"/>
              </a:ext>
            </a:extLst>
          </p:cNvPr>
          <p:cNvSpPr/>
          <p:nvPr/>
        </p:nvSpPr>
        <p:spPr>
          <a:xfrm>
            <a:off x="6625244" y="2181743"/>
            <a:ext cx="374073" cy="43226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16DFE95E-C607-FA36-BCB6-ABAD34DE3817}"/>
              </a:ext>
            </a:extLst>
          </p:cNvPr>
          <p:cNvSpPr/>
          <p:nvPr/>
        </p:nvSpPr>
        <p:spPr>
          <a:xfrm>
            <a:off x="4405744" y="2173074"/>
            <a:ext cx="374073" cy="43226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1389489" y="1040674"/>
            <a:ext cx="4267276" cy="41855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300" dirty="0">
                <a:effectLst>
                  <a:glow rad="38100">
                    <a:schemeClr val="bg1">
                      <a:lumMod val="65000"/>
                      <a:lumOff val="35000"/>
                      <a:alpha val="50000"/>
                    </a:schemeClr>
                  </a:glow>
                  <a:outerShdw blurRad="28575" dist="31750" dir="13200000" algn="tl" rotWithShape="0">
                    <a:srgbClr val="000000">
                      <a:alpha val="25000"/>
                    </a:srgbClr>
                  </a:outerShdw>
                </a:effectLst>
              </a:rPr>
              <a:t>Count vectorization</a:t>
            </a:r>
          </a:p>
        </p:txBody>
      </p:sp>
      <p:grpSp>
        <p:nvGrpSpPr>
          <p:cNvPr id="12" name="Group 11">
            <a:extLst>
              <a:ext uri="{FF2B5EF4-FFF2-40B4-BE49-F238E27FC236}">
                <a16:creationId xmlns:a16="http://schemas.microsoft.com/office/drawing/2014/main" id="{A5690872-09A8-FAE0-B560-4C4DB12A8B54}"/>
              </a:ext>
            </a:extLst>
          </p:cNvPr>
          <p:cNvGrpSpPr/>
          <p:nvPr/>
        </p:nvGrpSpPr>
        <p:grpSpPr>
          <a:xfrm>
            <a:off x="6779152" y="4782638"/>
            <a:ext cx="2364848" cy="360862"/>
            <a:chOff x="6779152" y="4782638"/>
            <a:chExt cx="2364848" cy="360862"/>
          </a:xfrm>
        </p:grpSpPr>
        <p:sp>
          <p:nvSpPr>
            <p:cNvPr id="8" name="TextBox 7">
              <a:extLst>
                <a:ext uri="{FF2B5EF4-FFF2-40B4-BE49-F238E27FC236}">
                  <a16:creationId xmlns:a16="http://schemas.microsoft.com/office/drawing/2014/main" id="{573CA0A0-9B54-59F3-27BD-9F8D425C43E0}"/>
                </a:ext>
              </a:extLst>
            </p:cNvPr>
            <p:cNvSpPr txBox="1"/>
            <p:nvPr/>
          </p:nvSpPr>
          <p:spPr>
            <a:xfrm>
              <a:off x="7052807" y="4782638"/>
              <a:ext cx="2091193" cy="360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1200" dirty="0"/>
                <a:t>Model Selection &amp; Analysis</a:t>
              </a:r>
              <a:endParaRPr lang="en-US" sz="1200" kern="1200" dirty="0"/>
            </a:p>
          </p:txBody>
        </p:sp>
        <p:sp>
          <p:nvSpPr>
            <p:cNvPr id="9" name="Rectangle 8">
              <a:extLst>
                <a:ext uri="{FF2B5EF4-FFF2-40B4-BE49-F238E27FC236}">
                  <a16:creationId xmlns:a16="http://schemas.microsoft.com/office/drawing/2014/main" id="{438722B1-B9CD-22E5-0977-604C411CD258}"/>
                </a:ext>
              </a:extLst>
            </p:cNvPr>
            <p:cNvSpPr/>
            <p:nvPr/>
          </p:nvSpPr>
          <p:spPr>
            <a:xfrm>
              <a:off x="6779152" y="4812642"/>
              <a:ext cx="273655" cy="310364"/>
            </a:xfrm>
            <a:prstGeom prst="rect">
              <a:avLst/>
            </a:prstGeom>
            <a:blipFill>
              <a:blip r:embed="rId4"/>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graphicFrame>
        <p:nvGraphicFramePr>
          <p:cNvPr id="6" name="Table 9">
            <a:extLst>
              <a:ext uri="{FF2B5EF4-FFF2-40B4-BE49-F238E27FC236}">
                <a16:creationId xmlns:a16="http://schemas.microsoft.com/office/drawing/2014/main" id="{9D5ADFCF-61E8-3E0F-5220-49B4BD4DC58F}"/>
              </a:ext>
            </a:extLst>
          </p:cNvPr>
          <p:cNvGraphicFramePr>
            <a:graphicFrameLocks noGrp="1"/>
          </p:cNvGraphicFramePr>
          <p:nvPr>
            <p:extLst>
              <p:ext uri="{D42A27DB-BD31-4B8C-83A1-F6EECF244321}">
                <p14:modId xmlns:p14="http://schemas.microsoft.com/office/powerpoint/2010/main" val="3657867469"/>
              </p:ext>
            </p:extLst>
          </p:nvPr>
        </p:nvGraphicFramePr>
        <p:xfrm>
          <a:off x="1389489" y="1459230"/>
          <a:ext cx="6096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125311128"/>
                    </a:ext>
                  </a:extLst>
                </a:gridCol>
                <a:gridCol w="2032000">
                  <a:extLst>
                    <a:ext uri="{9D8B030D-6E8A-4147-A177-3AD203B41FA5}">
                      <a16:colId xmlns:a16="http://schemas.microsoft.com/office/drawing/2014/main" val="2118664868"/>
                    </a:ext>
                  </a:extLst>
                </a:gridCol>
                <a:gridCol w="2032000">
                  <a:extLst>
                    <a:ext uri="{9D8B030D-6E8A-4147-A177-3AD203B41FA5}">
                      <a16:colId xmlns:a16="http://schemas.microsoft.com/office/drawing/2014/main" val="838209044"/>
                    </a:ext>
                  </a:extLst>
                </a:gridCol>
              </a:tblGrid>
              <a:tr h="370840">
                <a:tc>
                  <a:txBody>
                    <a:bodyPr/>
                    <a:lstStyle/>
                    <a:p>
                      <a:endParaRPr lang="en-US" dirty="0"/>
                    </a:p>
                  </a:txBody>
                  <a:tcPr/>
                </a:tc>
                <a:tc>
                  <a:txBody>
                    <a:bodyPr/>
                    <a:lstStyle/>
                    <a:p>
                      <a:r>
                        <a:rPr lang="en-US" dirty="0"/>
                        <a:t>accuracy</a:t>
                      </a:r>
                    </a:p>
                  </a:txBody>
                  <a:tcPr/>
                </a:tc>
                <a:tc>
                  <a:txBody>
                    <a:bodyPr/>
                    <a:lstStyle/>
                    <a:p>
                      <a:r>
                        <a:rPr lang="en-US" dirty="0"/>
                        <a:t>recall</a:t>
                      </a:r>
                    </a:p>
                  </a:txBody>
                  <a:tcPr/>
                </a:tc>
                <a:extLst>
                  <a:ext uri="{0D108BD9-81ED-4DB2-BD59-A6C34878D82A}">
                    <a16:rowId xmlns:a16="http://schemas.microsoft.com/office/drawing/2014/main" val="952061697"/>
                  </a:ext>
                </a:extLst>
              </a:tr>
              <a:tr h="370840">
                <a:tc>
                  <a:txBody>
                    <a:bodyPr/>
                    <a:lstStyle/>
                    <a:p>
                      <a:r>
                        <a:rPr lang="en-US" dirty="0"/>
                        <a:t>Training set</a:t>
                      </a:r>
                    </a:p>
                  </a:txBody>
                  <a:tcPr/>
                </a:tc>
                <a:tc>
                  <a:txBody>
                    <a:bodyPr/>
                    <a:lstStyle/>
                    <a:p>
                      <a:r>
                        <a:rPr lang="en-US" dirty="0"/>
                        <a:t>0.988</a:t>
                      </a:r>
                    </a:p>
                  </a:txBody>
                  <a:tcPr/>
                </a:tc>
                <a:tc>
                  <a:txBody>
                    <a:bodyPr/>
                    <a:lstStyle/>
                    <a:p>
                      <a:r>
                        <a:rPr lang="en-US" dirty="0"/>
                        <a:t>0.974</a:t>
                      </a:r>
                    </a:p>
                  </a:txBody>
                  <a:tcPr/>
                </a:tc>
                <a:extLst>
                  <a:ext uri="{0D108BD9-81ED-4DB2-BD59-A6C34878D82A}">
                    <a16:rowId xmlns:a16="http://schemas.microsoft.com/office/drawing/2014/main" val="4117485534"/>
                  </a:ext>
                </a:extLst>
              </a:tr>
              <a:tr h="370840">
                <a:tc>
                  <a:txBody>
                    <a:bodyPr/>
                    <a:lstStyle/>
                    <a:p>
                      <a:r>
                        <a:rPr lang="en-US" dirty="0"/>
                        <a:t>Test set</a:t>
                      </a:r>
                    </a:p>
                  </a:txBody>
                  <a:tcPr/>
                </a:tc>
                <a:tc>
                  <a:txBody>
                    <a:bodyPr/>
                    <a:lstStyle/>
                    <a:p>
                      <a:r>
                        <a:rPr lang="en-US" dirty="0"/>
                        <a:t>0.916</a:t>
                      </a:r>
                    </a:p>
                  </a:txBody>
                  <a:tcPr/>
                </a:tc>
                <a:tc>
                  <a:txBody>
                    <a:bodyPr/>
                    <a:lstStyle/>
                    <a:p>
                      <a:r>
                        <a:rPr lang="en-US" dirty="0"/>
                        <a:t>0.917</a:t>
                      </a:r>
                    </a:p>
                  </a:txBody>
                  <a:tcPr/>
                </a:tc>
                <a:extLst>
                  <a:ext uri="{0D108BD9-81ED-4DB2-BD59-A6C34878D82A}">
                    <a16:rowId xmlns:a16="http://schemas.microsoft.com/office/drawing/2014/main" val="2175302375"/>
                  </a:ext>
                </a:extLst>
              </a:tr>
            </a:tbl>
          </a:graphicData>
        </a:graphic>
      </p:graphicFrame>
      <p:graphicFrame>
        <p:nvGraphicFramePr>
          <p:cNvPr id="19" name="Table 9">
            <a:extLst>
              <a:ext uri="{FF2B5EF4-FFF2-40B4-BE49-F238E27FC236}">
                <a16:creationId xmlns:a16="http://schemas.microsoft.com/office/drawing/2014/main" id="{3E8269BE-4B74-C9E0-1E4E-D2CB2D020995}"/>
              </a:ext>
            </a:extLst>
          </p:cNvPr>
          <p:cNvGraphicFramePr>
            <a:graphicFrameLocks noGrp="1"/>
          </p:cNvGraphicFramePr>
          <p:nvPr>
            <p:extLst>
              <p:ext uri="{D42A27DB-BD31-4B8C-83A1-F6EECF244321}">
                <p14:modId xmlns:p14="http://schemas.microsoft.com/office/powerpoint/2010/main" val="279550126"/>
              </p:ext>
            </p:extLst>
          </p:nvPr>
        </p:nvGraphicFramePr>
        <p:xfrm>
          <a:off x="1389489" y="3120934"/>
          <a:ext cx="6096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125311128"/>
                    </a:ext>
                  </a:extLst>
                </a:gridCol>
                <a:gridCol w="2032000">
                  <a:extLst>
                    <a:ext uri="{9D8B030D-6E8A-4147-A177-3AD203B41FA5}">
                      <a16:colId xmlns:a16="http://schemas.microsoft.com/office/drawing/2014/main" val="2118664868"/>
                    </a:ext>
                  </a:extLst>
                </a:gridCol>
                <a:gridCol w="2032000">
                  <a:extLst>
                    <a:ext uri="{9D8B030D-6E8A-4147-A177-3AD203B41FA5}">
                      <a16:colId xmlns:a16="http://schemas.microsoft.com/office/drawing/2014/main" val="838209044"/>
                    </a:ext>
                  </a:extLst>
                </a:gridCol>
              </a:tblGrid>
              <a:tr h="370840">
                <a:tc>
                  <a:txBody>
                    <a:bodyPr/>
                    <a:lstStyle/>
                    <a:p>
                      <a:endParaRPr lang="en-US" dirty="0"/>
                    </a:p>
                  </a:txBody>
                  <a:tcPr/>
                </a:tc>
                <a:tc>
                  <a:txBody>
                    <a:bodyPr/>
                    <a:lstStyle/>
                    <a:p>
                      <a:r>
                        <a:rPr lang="en-US" dirty="0"/>
                        <a:t>accuracy</a:t>
                      </a:r>
                    </a:p>
                  </a:txBody>
                  <a:tcPr/>
                </a:tc>
                <a:tc>
                  <a:txBody>
                    <a:bodyPr/>
                    <a:lstStyle/>
                    <a:p>
                      <a:r>
                        <a:rPr lang="en-US" dirty="0"/>
                        <a:t>recall</a:t>
                      </a:r>
                    </a:p>
                  </a:txBody>
                  <a:tcPr/>
                </a:tc>
                <a:extLst>
                  <a:ext uri="{0D108BD9-81ED-4DB2-BD59-A6C34878D82A}">
                    <a16:rowId xmlns:a16="http://schemas.microsoft.com/office/drawing/2014/main" val="952061697"/>
                  </a:ext>
                </a:extLst>
              </a:tr>
              <a:tr h="370840">
                <a:tc>
                  <a:txBody>
                    <a:bodyPr/>
                    <a:lstStyle/>
                    <a:p>
                      <a:r>
                        <a:rPr lang="en-US" dirty="0"/>
                        <a:t>Training set</a:t>
                      </a:r>
                    </a:p>
                  </a:txBody>
                  <a:tcPr/>
                </a:tc>
                <a:tc>
                  <a:txBody>
                    <a:bodyPr/>
                    <a:lstStyle/>
                    <a:p>
                      <a:r>
                        <a:rPr lang="en-US" dirty="0"/>
                        <a:t>0.961</a:t>
                      </a:r>
                    </a:p>
                  </a:txBody>
                  <a:tcPr/>
                </a:tc>
                <a:tc>
                  <a:txBody>
                    <a:bodyPr/>
                    <a:lstStyle/>
                    <a:p>
                      <a:r>
                        <a:rPr lang="en-US" dirty="0"/>
                        <a:t>0.915</a:t>
                      </a:r>
                    </a:p>
                  </a:txBody>
                  <a:tcPr/>
                </a:tc>
                <a:extLst>
                  <a:ext uri="{0D108BD9-81ED-4DB2-BD59-A6C34878D82A}">
                    <a16:rowId xmlns:a16="http://schemas.microsoft.com/office/drawing/2014/main" val="4117485534"/>
                  </a:ext>
                </a:extLst>
              </a:tr>
              <a:tr h="370840">
                <a:tc>
                  <a:txBody>
                    <a:bodyPr/>
                    <a:lstStyle/>
                    <a:p>
                      <a:r>
                        <a:rPr lang="en-US" dirty="0"/>
                        <a:t>Test set</a:t>
                      </a:r>
                    </a:p>
                  </a:txBody>
                  <a:tcPr/>
                </a:tc>
                <a:tc>
                  <a:txBody>
                    <a:bodyPr/>
                    <a:lstStyle/>
                    <a:p>
                      <a:r>
                        <a:rPr lang="en-US" dirty="0"/>
                        <a:t>0.916</a:t>
                      </a:r>
                    </a:p>
                  </a:txBody>
                  <a:tcPr/>
                </a:tc>
                <a:tc>
                  <a:txBody>
                    <a:bodyPr/>
                    <a:lstStyle/>
                    <a:p>
                      <a:r>
                        <a:rPr lang="en-US" dirty="0"/>
                        <a:t>0.875</a:t>
                      </a:r>
                    </a:p>
                  </a:txBody>
                  <a:tcPr/>
                </a:tc>
                <a:extLst>
                  <a:ext uri="{0D108BD9-81ED-4DB2-BD59-A6C34878D82A}">
                    <a16:rowId xmlns:a16="http://schemas.microsoft.com/office/drawing/2014/main" val="2175302375"/>
                  </a:ext>
                </a:extLst>
              </a:tr>
            </a:tbl>
          </a:graphicData>
        </a:graphic>
      </p:graphicFrame>
      <p:sp>
        <p:nvSpPr>
          <p:cNvPr id="20" name="Google Shape;217;p36">
            <a:extLst>
              <a:ext uri="{FF2B5EF4-FFF2-40B4-BE49-F238E27FC236}">
                <a16:creationId xmlns:a16="http://schemas.microsoft.com/office/drawing/2014/main" id="{941B4558-DF0F-57C5-1A4E-59C3204714AB}"/>
              </a:ext>
            </a:extLst>
          </p:cNvPr>
          <p:cNvSpPr txBox="1">
            <a:spLocks/>
          </p:cNvSpPr>
          <p:nvPr/>
        </p:nvSpPr>
        <p:spPr>
          <a:xfrm>
            <a:off x="1389489" y="2701834"/>
            <a:ext cx="4267276" cy="418556"/>
          </a:xfrm>
          <a:prstGeom prst="rect">
            <a:avLst/>
          </a:prstGeom>
          <a:noFill/>
          <a:ln>
            <a:noFill/>
          </a:ln>
        </p:spPr>
        <p:txBody>
          <a:bodyPr spcFirstLastPara="1" vert="horz" wrap="square" lIns="91440" tIns="45720" rIns="91440" bIns="45720" rtlCol="0" anchor="ctr" anchorCtr="0">
            <a:normAutofit/>
          </a:bodyPr>
          <a:lstStyle>
            <a:lvl1pPr lvl="0" algn="l" defTabSz="342900" rtl="0" eaLnBrk="1" latinLnBrk="0" hangingPunct="1">
              <a:lnSpc>
                <a:spcPct val="90000"/>
              </a:lnSpc>
              <a:spcBef>
                <a:spcPts val="0"/>
              </a:spcBef>
              <a:spcAft>
                <a:spcPts val="0"/>
              </a:spcAft>
              <a:buClr>
                <a:schemeClr val="dk1"/>
              </a:buClr>
              <a:buSzPts val="2400"/>
              <a:buFont typeface="Calibri"/>
              <a:buNone/>
              <a:defRPr sz="24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lvl="1" eaLnBrk="1" hangingPunct="1">
              <a:spcBef>
                <a:spcPts val="0"/>
              </a:spcBef>
              <a:spcAft>
                <a:spcPts val="0"/>
              </a:spcAft>
              <a:buSzPts val="1100"/>
              <a:buNone/>
              <a:defRPr>
                <a:solidFill>
                  <a:schemeClr val="tx2"/>
                </a:solidFill>
              </a:defRPr>
            </a:lvl2pPr>
            <a:lvl3pPr lvl="2" eaLnBrk="1" hangingPunct="1">
              <a:spcBef>
                <a:spcPts val="0"/>
              </a:spcBef>
              <a:spcAft>
                <a:spcPts val="0"/>
              </a:spcAft>
              <a:buSzPts val="1100"/>
              <a:buNone/>
              <a:defRPr>
                <a:solidFill>
                  <a:schemeClr val="tx2"/>
                </a:solidFill>
              </a:defRPr>
            </a:lvl3pPr>
            <a:lvl4pPr lvl="3" eaLnBrk="1" hangingPunct="1">
              <a:spcBef>
                <a:spcPts val="0"/>
              </a:spcBef>
              <a:spcAft>
                <a:spcPts val="0"/>
              </a:spcAft>
              <a:buSzPts val="1100"/>
              <a:buNone/>
              <a:defRPr>
                <a:solidFill>
                  <a:schemeClr val="tx2"/>
                </a:solidFill>
              </a:defRPr>
            </a:lvl4pPr>
            <a:lvl5pPr lvl="4" eaLnBrk="1" hangingPunct="1">
              <a:spcBef>
                <a:spcPts val="0"/>
              </a:spcBef>
              <a:spcAft>
                <a:spcPts val="0"/>
              </a:spcAft>
              <a:buSzPts val="1100"/>
              <a:buNone/>
              <a:defRPr>
                <a:solidFill>
                  <a:schemeClr val="tx2"/>
                </a:solidFill>
              </a:defRPr>
            </a:lvl5pPr>
            <a:lvl6pPr lvl="5" eaLnBrk="1" hangingPunct="1">
              <a:spcBef>
                <a:spcPts val="0"/>
              </a:spcBef>
              <a:spcAft>
                <a:spcPts val="0"/>
              </a:spcAft>
              <a:buSzPts val="1100"/>
              <a:buNone/>
              <a:defRPr>
                <a:solidFill>
                  <a:schemeClr val="tx2"/>
                </a:solidFill>
              </a:defRPr>
            </a:lvl6pPr>
            <a:lvl7pPr lvl="6" eaLnBrk="1" hangingPunct="1">
              <a:spcBef>
                <a:spcPts val="0"/>
              </a:spcBef>
              <a:spcAft>
                <a:spcPts val="0"/>
              </a:spcAft>
              <a:buSzPts val="1100"/>
              <a:buNone/>
              <a:defRPr>
                <a:solidFill>
                  <a:schemeClr val="tx2"/>
                </a:solidFill>
              </a:defRPr>
            </a:lvl7pPr>
            <a:lvl8pPr lvl="7" eaLnBrk="1" hangingPunct="1">
              <a:spcBef>
                <a:spcPts val="0"/>
              </a:spcBef>
              <a:spcAft>
                <a:spcPts val="0"/>
              </a:spcAft>
              <a:buSzPts val="1100"/>
              <a:buNone/>
              <a:defRPr>
                <a:solidFill>
                  <a:schemeClr val="tx2"/>
                </a:solidFill>
              </a:defRPr>
            </a:lvl8pPr>
            <a:lvl9pPr lvl="8" eaLnBrk="1" hangingPunct="1">
              <a:spcBef>
                <a:spcPts val="0"/>
              </a:spcBef>
              <a:spcAft>
                <a:spcPts val="0"/>
              </a:spcAft>
              <a:buSzPts val="1100"/>
              <a:buNone/>
              <a:defRPr>
                <a:solidFill>
                  <a:schemeClr val="tx2"/>
                </a:solidFill>
              </a:defRPr>
            </a:lvl9pPr>
          </a:lstStyle>
          <a:p>
            <a:pPr defTabSz="457200">
              <a:spcBef>
                <a:spcPct val="0"/>
              </a:spcBef>
            </a:pPr>
            <a:r>
              <a:rPr lang="en-US" sz="2300" dirty="0" err="1">
                <a:effectLst>
                  <a:glow rad="38100">
                    <a:schemeClr val="bg1">
                      <a:lumMod val="65000"/>
                      <a:lumOff val="35000"/>
                      <a:alpha val="50000"/>
                    </a:schemeClr>
                  </a:glow>
                  <a:outerShdw blurRad="28575" dist="31750" dir="13200000" algn="tl" rotWithShape="0">
                    <a:srgbClr val="000000">
                      <a:alpha val="25000"/>
                    </a:srgbClr>
                  </a:outerShdw>
                </a:effectLst>
              </a:rPr>
              <a:t>tfidf</a:t>
            </a:r>
            <a:endParaRPr lang="en-US" sz="23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308575" y="23452"/>
            <a:ext cx="2526850" cy="509972"/>
          </a:xfrm>
          <a:prstGeom prst="rect">
            <a:avLst/>
          </a:prstGeom>
        </p:spPr>
        <p:txBody>
          <a:bodyPr spcFirstLastPara="1" vert="horz" lIns="91440" tIns="45720" rIns="91440" bIns="45720" rtlCol="0" anchor="ctr" anchorCtr="0">
            <a:normAutofit/>
          </a:bodyPr>
          <a:lstStyle/>
          <a:p>
            <a:pPr marL="0" lvl="0" indent="0" algn="ctr" defTabSz="457200">
              <a:lnSpc>
                <a:spcPct val="90000"/>
              </a:lnSpc>
              <a:spcAft>
                <a:spcPts val="0"/>
              </a:spcAft>
              <a:buClr>
                <a:schemeClr val="dk1"/>
              </a:buClr>
              <a:buSzPts val="3300"/>
            </a:pPr>
            <a:r>
              <a:rPr lang="en-US" sz="2800" dirty="0">
                <a:effectLst>
                  <a:glow rad="38100">
                    <a:schemeClr val="bg1">
                      <a:lumMod val="65000"/>
                      <a:lumOff val="35000"/>
                      <a:alpha val="50000"/>
                    </a:schemeClr>
                  </a:glow>
                  <a:outerShdw blurRad="28575" dist="31750" dir="13200000" algn="tl" rotWithShape="0">
                    <a:srgbClr val="000000">
                      <a:alpha val="25000"/>
                    </a:srgbClr>
                  </a:outerShdw>
                </a:effectLst>
              </a:rPr>
              <a:t>demo</a:t>
            </a:r>
          </a:p>
        </p:txBody>
      </p:sp>
      <p:pic>
        <p:nvPicPr>
          <p:cNvPr id="2" name="nlp_demo">
            <a:hlinkClick r:id="" action="ppaction://media"/>
            <a:extLst>
              <a:ext uri="{FF2B5EF4-FFF2-40B4-BE49-F238E27FC236}">
                <a16:creationId xmlns:a16="http://schemas.microsoft.com/office/drawing/2014/main" id="{CE0982A4-94F3-90BC-F2B4-195A9BB046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2728" y="533424"/>
            <a:ext cx="6778544" cy="423658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grpSp>
        <p:nvGrpSpPr>
          <p:cNvPr id="3" name="Group 2">
            <a:extLst>
              <a:ext uri="{FF2B5EF4-FFF2-40B4-BE49-F238E27FC236}">
                <a16:creationId xmlns:a16="http://schemas.microsoft.com/office/drawing/2014/main" id="{4A8A92D6-2512-91A3-2F3F-87BD89A950BF}"/>
              </a:ext>
            </a:extLst>
          </p:cNvPr>
          <p:cNvGrpSpPr/>
          <p:nvPr/>
        </p:nvGrpSpPr>
        <p:grpSpPr>
          <a:xfrm>
            <a:off x="7256230" y="4782638"/>
            <a:ext cx="1887770" cy="360862"/>
            <a:chOff x="7256230" y="4782638"/>
            <a:chExt cx="1887770" cy="360862"/>
          </a:xfrm>
        </p:grpSpPr>
        <p:sp>
          <p:nvSpPr>
            <p:cNvPr id="5" name="TextBox 4">
              <a:extLst>
                <a:ext uri="{FF2B5EF4-FFF2-40B4-BE49-F238E27FC236}">
                  <a16:creationId xmlns:a16="http://schemas.microsoft.com/office/drawing/2014/main" id="{32ABB773-DF37-C1D7-98E2-BB9B81FF6D5A}"/>
                </a:ext>
              </a:extLst>
            </p:cNvPr>
            <p:cNvSpPr txBox="1"/>
            <p:nvPr/>
          </p:nvSpPr>
          <p:spPr>
            <a:xfrm>
              <a:off x="7529885" y="4782638"/>
              <a:ext cx="1614115" cy="3608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1200" dirty="0"/>
                <a:t>Evaluation of Results</a:t>
              </a:r>
              <a:endParaRPr lang="en-US" sz="1200" kern="1200" dirty="0"/>
            </a:p>
          </p:txBody>
        </p:sp>
        <p:sp>
          <p:nvSpPr>
            <p:cNvPr id="6" name="Rectangle 5">
              <a:extLst>
                <a:ext uri="{FF2B5EF4-FFF2-40B4-BE49-F238E27FC236}">
                  <a16:creationId xmlns:a16="http://schemas.microsoft.com/office/drawing/2014/main" id="{7D268480-9908-0C8C-A148-7549BDE8ACBA}"/>
                </a:ext>
              </a:extLst>
            </p:cNvPr>
            <p:cNvSpPr/>
            <p:nvPr/>
          </p:nvSpPr>
          <p:spPr>
            <a:xfrm>
              <a:off x="7256230" y="4807887"/>
              <a:ext cx="273655" cy="310364"/>
            </a:xfrm>
            <a:prstGeom prst="rect">
              <a:avLst/>
            </a:prstGeom>
            <a:blipFill>
              <a:blip r:embed="rId7"/>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 name="Google Shape;170;p31">
            <a:extLst>
              <a:ext uri="{FF2B5EF4-FFF2-40B4-BE49-F238E27FC236}">
                <a16:creationId xmlns:a16="http://schemas.microsoft.com/office/drawing/2014/main" id="{04D04AF6-158C-3065-8525-C0AE419ADCD9}"/>
              </a:ext>
            </a:extLst>
          </p:cNvPr>
          <p:cNvSpPr txBox="1">
            <a:spLocks/>
          </p:cNvSpPr>
          <p:nvPr/>
        </p:nvSpPr>
        <p:spPr>
          <a:xfrm>
            <a:off x="626269" y="119062"/>
            <a:ext cx="4268486" cy="676275"/>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ym typeface="Calibri"/>
              </a:rPr>
              <a:t>CONCLUSION</a:t>
            </a:r>
            <a:endParaRPr lang="en-US" dirty="0"/>
          </a:p>
        </p:txBody>
      </p:sp>
      <p:sp>
        <p:nvSpPr>
          <p:cNvPr id="8" name="Rectangle 7">
            <a:extLst>
              <a:ext uri="{FF2B5EF4-FFF2-40B4-BE49-F238E27FC236}">
                <a16:creationId xmlns:a16="http://schemas.microsoft.com/office/drawing/2014/main" id="{8B135EBF-B044-6C41-4A91-56A2FF688117}"/>
              </a:ext>
            </a:extLst>
          </p:cNvPr>
          <p:cNvSpPr/>
          <p:nvPr/>
        </p:nvSpPr>
        <p:spPr>
          <a:xfrm>
            <a:off x="18976" y="127894"/>
            <a:ext cx="630439" cy="630439"/>
          </a:xfrm>
          <a:prstGeom prst="rect">
            <a:avLst/>
          </a:prstGeom>
          <a:blipFill>
            <a:blip r:embed="rId3"/>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aphicFrame>
        <p:nvGraphicFramePr>
          <p:cNvPr id="12" name="Diagram 11">
            <a:extLst>
              <a:ext uri="{FF2B5EF4-FFF2-40B4-BE49-F238E27FC236}">
                <a16:creationId xmlns:a16="http://schemas.microsoft.com/office/drawing/2014/main" id="{50150DF1-0210-73F9-DAA6-B1A2039488FB}"/>
              </a:ext>
            </a:extLst>
          </p:cNvPr>
          <p:cNvGraphicFramePr/>
          <p:nvPr>
            <p:extLst>
              <p:ext uri="{D42A27DB-BD31-4B8C-83A1-F6EECF244321}">
                <p14:modId xmlns:p14="http://schemas.microsoft.com/office/powerpoint/2010/main" val="1196126213"/>
              </p:ext>
            </p:extLst>
          </p:nvPr>
        </p:nvGraphicFramePr>
        <p:xfrm>
          <a:off x="649415" y="904105"/>
          <a:ext cx="804931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40"/>
          <p:cNvSpPr txBox="1">
            <a:spLocks noGrp="1"/>
          </p:cNvSpPr>
          <p:nvPr>
            <p:ph idx="1"/>
          </p:nvPr>
        </p:nvSpPr>
        <p:spPr>
          <a:xfrm>
            <a:off x="649415" y="1069948"/>
            <a:ext cx="8176533" cy="3812153"/>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rPr>
              <a:t>Indiana University — Chest X-Rays Automated Report Generation | by Rohan kumar soni | Medium</a:t>
            </a:r>
            <a:endParaRPr sz="1100" dirty="0">
              <a:effectLst>
                <a:glow rad="38100">
                  <a:schemeClr val="bg1">
                    <a:lumMod val="50000"/>
                    <a:lumOff val="50000"/>
                    <a:alpha val="20000"/>
                  </a:schemeClr>
                </a:glow>
              </a:effectLst>
            </a:endParaRPr>
          </a:p>
          <a:p>
            <a:pPr marL="0" lvl="0" indent="0" algn="l" rtl="0">
              <a:lnSpc>
                <a:spcPct val="90000"/>
              </a:lnSpc>
              <a:spcBef>
                <a:spcPts val="800"/>
              </a:spcBef>
              <a:spcAft>
                <a:spcPts val="0"/>
              </a:spcAft>
              <a:buClr>
                <a:schemeClr val="dk1"/>
              </a:buClr>
              <a:buSzPts val="2100"/>
              <a:buNone/>
            </a:pPr>
            <a:endParaRPr sz="1100" dirty="0">
              <a:effectLst>
                <a:glow rad="38100">
                  <a:schemeClr val="bg1">
                    <a:lumMod val="50000"/>
                    <a:lumOff val="50000"/>
                    <a:alpha val="20000"/>
                  </a:schemeClr>
                </a:glow>
              </a:effectLst>
              <a:ea typeface="Calibri"/>
              <a:cs typeface="Calibri"/>
              <a:sym typeface="Calibri"/>
            </a:endParaRPr>
          </a:p>
          <a:p>
            <a:pPr marL="0" lvl="0" indent="0" algn="l" rtl="0">
              <a:lnSpc>
                <a:spcPct val="90000"/>
              </a:lnSpc>
              <a:spcBef>
                <a:spcPts val="800"/>
              </a:spcBef>
              <a:spcAft>
                <a:spcPts val="0"/>
              </a:spcAft>
              <a:buClr>
                <a:srgbClr val="000000"/>
              </a:buClr>
              <a:buSzPts val="2100"/>
              <a:buNone/>
            </a:pPr>
            <a:r>
              <a:rPr lang="en" sz="1100" b="0" i="0" u="sng" dirty="0">
                <a:effectLst>
                  <a:glow rad="38100">
                    <a:schemeClr val="bg1">
                      <a:lumMod val="50000"/>
                      <a:lumOff val="50000"/>
                      <a:alpha val="20000"/>
                    </a:schemeClr>
                  </a:glow>
                </a:effectLst>
                <a:ea typeface="Times New Roman"/>
                <a:cs typeface="Times New Roman"/>
                <a:sym typeface="Times New Roman"/>
                <a:hlinkClick r:id="rId4">
                  <a:extLst>
                    <a:ext uri="{A12FA001-AC4F-418D-AE19-62706E023703}">
                      <ahyp:hlinkClr xmlns:ahyp="http://schemas.microsoft.com/office/drawing/2018/hyperlinkcolor" val="tx"/>
                    </a:ext>
                  </a:extLst>
                </a:hlinkClick>
              </a:rPr>
              <a:t>https://www.rsna.org/news/2019/january/ai-for-chest-x-rays (Annarumma M, Automated Triaging of Adult Chest Radiographs with Deep Artificial Neural Networks, Radiology 2019)</a:t>
            </a:r>
            <a:endParaRPr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endParaRPr>
          </a:p>
          <a:p>
            <a:pPr marL="0" lvl="0" indent="0" algn="l" rtl="0">
              <a:lnSpc>
                <a:spcPct val="90000"/>
              </a:lnSpc>
              <a:spcBef>
                <a:spcPts val="800"/>
              </a:spcBef>
              <a:spcAft>
                <a:spcPts val="0"/>
              </a:spcAft>
              <a:buClr>
                <a:schemeClr val="dk1"/>
              </a:buClr>
              <a:buSzPts val="2100"/>
              <a:buNone/>
            </a:pPr>
            <a:endParaRPr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endParaRPr>
          </a:p>
          <a:p>
            <a:pPr marL="0" lvl="0" indent="0" algn="l" rtl="0">
              <a:lnSpc>
                <a:spcPct val="90000"/>
              </a:lnSpc>
              <a:spcBef>
                <a:spcPts val="800"/>
              </a:spcBef>
              <a:spcAft>
                <a:spcPts val="0"/>
              </a:spcAft>
              <a:buClr>
                <a:schemeClr val="dk1"/>
              </a:buClr>
              <a:buSzPts val="2100"/>
              <a:buNone/>
            </a:pPr>
            <a:r>
              <a:rPr lang="en" sz="1100" u="sng" dirty="0">
                <a:effectLst>
                  <a:glow rad="38100">
                    <a:schemeClr val="bg1">
                      <a:lumMod val="50000"/>
                      <a:lumOff val="50000"/>
                      <a:alpha val="20000"/>
                    </a:schemeClr>
                  </a:glow>
                </a:effectLst>
                <a:hlinkClick r:id="rId5">
                  <a:extLst>
                    <a:ext uri="{A12FA001-AC4F-418D-AE19-62706E023703}">
                      <ahyp:hlinkClr xmlns:ahyp="http://schemas.microsoft.com/office/drawing/2018/hyperlinkcolor" val="tx"/>
                    </a:ext>
                  </a:extLst>
                </a:hlinkClick>
              </a:rPr>
              <a:t>Building Web Applications with Streamlit for NLP Projects | by Ram Vegiraju | Towards Data Science (medium.com)</a:t>
            </a:r>
            <a:endParaRPr lang="en" sz="1100" u="sng" dirty="0">
              <a:effectLst>
                <a:glow rad="38100">
                  <a:schemeClr val="bg1">
                    <a:lumMod val="50000"/>
                    <a:lumOff val="50000"/>
                    <a:alpha val="20000"/>
                  </a:schemeClr>
                </a:glow>
              </a:effectLst>
            </a:endParaRPr>
          </a:p>
          <a:p>
            <a:pPr marL="0" lvl="0" indent="0" algn="l" rtl="0">
              <a:lnSpc>
                <a:spcPct val="90000"/>
              </a:lnSpc>
              <a:spcBef>
                <a:spcPts val="800"/>
              </a:spcBef>
              <a:spcAft>
                <a:spcPts val="0"/>
              </a:spcAft>
              <a:buClr>
                <a:schemeClr val="dk1"/>
              </a:buClr>
              <a:buSzPts val="2100"/>
              <a:buNone/>
            </a:pPr>
            <a:endParaRPr lang="en"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endParaRPr>
          </a:p>
          <a:p>
            <a:pPr marL="0" lvl="0" indent="0">
              <a:buSzPts val="2100"/>
              <a:buNone/>
            </a:pPr>
            <a:r>
              <a:rPr lang="en-US" sz="1100" u="sng" dirty="0" err="1">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rPr>
              <a:t>Mettler</a:t>
            </a:r>
            <a:r>
              <a:rPr lang="en-US"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rPr>
              <a:t> FA, Radiology 2009, Radiologic and Nuclear Medicine Studies in the United States and Worldwide: Frequency, Radiation Dose, and Comparison with Other Radiation Sources—1950–2007 </a:t>
            </a:r>
          </a:p>
          <a:p>
            <a:pPr marL="0" lvl="0" indent="0">
              <a:buSzPts val="2100"/>
              <a:buNone/>
            </a:pPr>
            <a:r>
              <a:rPr lang="en-US"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rPr>
              <a:t>Irvin J, Proceedings of the 33rd AAAI conference on Artificial Intelligence, the 31st Innovative Applications of Artificial Intelligence Conference and the 9th AAAI Symposium on Educational Advances in Artificial Intelligence 2022, </a:t>
            </a:r>
            <a:r>
              <a:rPr lang="en-US" sz="1100" u="sng" dirty="0" err="1">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rPr>
              <a:t>CheXpert</a:t>
            </a:r>
            <a:r>
              <a:rPr lang="en-US"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rPr>
              <a:t>: a large chest radiograph dataset with uncertainty labels and expert comparison</a:t>
            </a:r>
          </a:p>
          <a:p>
            <a:pPr marL="0" lvl="0" indent="0" algn="l" rtl="0">
              <a:lnSpc>
                <a:spcPct val="90000"/>
              </a:lnSpc>
              <a:spcBef>
                <a:spcPts val="800"/>
              </a:spcBef>
              <a:spcAft>
                <a:spcPts val="0"/>
              </a:spcAft>
              <a:buClr>
                <a:schemeClr val="dk1"/>
              </a:buClr>
              <a:buSzPts val="2100"/>
              <a:buNone/>
            </a:pPr>
            <a:endParaRPr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endParaRPr>
          </a:p>
          <a:p>
            <a:pPr marL="0" lvl="0" indent="0" algn="l" rtl="0">
              <a:lnSpc>
                <a:spcPct val="90000"/>
              </a:lnSpc>
              <a:spcBef>
                <a:spcPts val="800"/>
              </a:spcBef>
              <a:spcAft>
                <a:spcPts val="0"/>
              </a:spcAft>
              <a:buClr>
                <a:schemeClr val="dk1"/>
              </a:buClr>
              <a:buSzPts val="2100"/>
              <a:buNone/>
            </a:pPr>
            <a:endParaRPr sz="1100" u="sng" dirty="0">
              <a:effectLst>
                <a:glow rad="38100">
                  <a:schemeClr val="bg1">
                    <a:lumMod val="50000"/>
                    <a:lumOff val="50000"/>
                    <a:alpha val="20000"/>
                  </a:schemeClr>
                </a:glow>
              </a:effectLst>
              <a:hlinkClick r:id="rId3">
                <a:extLst>
                  <a:ext uri="{A12FA001-AC4F-418D-AE19-62706E023703}">
                    <ahyp:hlinkClr xmlns:ahyp="http://schemas.microsoft.com/office/drawing/2018/hyperlinkcolor" val="tx"/>
                  </a:ext>
                </a:extLst>
              </a:hlinkClick>
            </a:endParaRPr>
          </a:p>
        </p:txBody>
      </p:sp>
      <p:sp>
        <p:nvSpPr>
          <p:cNvPr id="6" name="Google Shape;170;p31">
            <a:extLst>
              <a:ext uri="{FF2B5EF4-FFF2-40B4-BE49-F238E27FC236}">
                <a16:creationId xmlns:a16="http://schemas.microsoft.com/office/drawing/2014/main" id="{A7FD04A0-33DC-F40E-A4D3-10BA181CBA25}"/>
              </a:ext>
            </a:extLst>
          </p:cNvPr>
          <p:cNvSpPr txBox="1">
            <a:spLocks/>
          </p:cNvSpPr>
          <p:nvPr/>
        </p:nvSpPr>
        <p:spPr>
          <a:xfrm>
            <a:off x="626269" y="119062"/>
            <a:ext cx="4268486" cy="676275"/>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ym typeface="Calibri"/>
              </a:rPr>
              <a:t>citations</a:t>
            </a:r>
            <a:endParaRPr lang="en-US" dirty="0"/>
          </a:p>
        </p:txBody>
      </p:sp>
      <p:sp>
        <p:nvSpPr>
          <p:cNvPr id="7" name="Rectangle 6">
            <a:extLst>
              <a:ext uri="{FF2B5EF4-FFF2-40B4-BE49-F238E27FC236}">
                <a16:creationId xmlns:a16="http://schemas.microsoft.com/office/drawing/2014/main" id="{E472003D-8EA9-1D79-6992-10350BA42F6C}"/>
              </a:ext>
            </a:extLst>
          </p:cNvPr>
          <p:cNvSpPr/>
          <p:nvPr/>
        </p:nvSpPr>
        <p:spPr>
          <a:xfrm>
            <a:off x="18976" y="127894"/>
            <a:ext cx="630439" cy="630439"/>
          </a:xfrm>
          <a:prstGeom prst="rect">
            <a:avLst/>
          </a:prstGeom>
          <a:blipFill>
            <a:blip r:embed="rId6"/>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9A1FB-40E5-0A60-9B60-812DC1B03C46}"/>
              </a:ext>
            </a:extLst>
          </p:cNvPr>
          <p:cNvSpPr>
            <a:spLocks noGrp="1"/>
          </p:cNvSpPr>
          <p:nvPr>
            <p:ph type="title"/>
          </p:nvPr>
        </p:nvSpPr>
        <p:spPr>
          <a:xfrm>
            <a:off x="457200" y="270311"/>
            <a:ext cx="8229600" cy="853642"/>
          </a:xfrm>
        </p:spPr>
        <p:txBody>
          <a:bodyPr anchor="ctr"/>
          <a:lstStyle/>
          <a:p>
            <a:pPr algn="ctr"/>
            <a:r>
              <a:rPr lang="en-US" sz="4000" dirty="0">
                <a:solidFill>
                  <a:schemeClr val="tx2"/>
                </a:solidFill>
              </a:rPr>
              <a:t>Objectives</a:t>
            </a:r>
          </a:p>
        </p:txBody>
      </p:sp>
      <p:graphicFrame>
        <p:nvGraphicFramePr>
          <p:cNvPr id="10" name="Content Placeholder 4">
            <a:extLst>
              <a:ext uri="{FF2B5EF4-FFF2-40B4-BE49-F238E27FC236}">
                <a16:creationId xmlns:a16="http://schemas.microsoft.com/office/drawing/2014/main" id="{9F0150E2-FBF4-956B-C669-AFF561E40D2A}"/>
              </a:ext>
            </a:extLst>
          </p:cNvPr>
          <p:cNvGraphicFramePr/>
          <p:nvPr>
            <p:extLst>
              <p:ext uri="{D42A27DB-BD31-4B8C-83A1-F6EECF244321}">
                <p14:modId xmlns:p14="http://schemas.microsoft.com/office/powerpoint/2010/main" val="2892190175"/>
              </p:ext>
            </p:extLst>
          </p:nvPr>
        </p:nvGraphicFramePr>
        <p:xfrm>
          <a:off x="457200" y="1079773"/>
          <a:ext cx="8229600" cy="3949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7833115"/>
      </p:ext>
    </p:extLst>
  </p:cSld>
  <p:clrMapOvr>
    <a:masterClrMapping/>
  </p:clrMapOvr>
  <mc:AlternateContent xmlns:mc="http://schemas.openxmlformats.org/markup-compatibility/2006" xmlns:p14="http://schemas.microsoft.com/office/powerpoint/2010/main">
    <mc:Choice Requires="p14">
      <p:transition spd="slow" p14:dur="2000" advTm="8320"/>
    </mc:Choice>
    <mc:Fallback xmlns="">
      <p:transition spd="slow" advTm="83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Title 1"/>
          <p:cNvSpPr>
            <a:spLocks noGrp="1"/>
          </p:cNvSpPr>
          <p:nvPr>
            <p:ph type="title"/>
          </p:nvPr>
        </p:nvSpPr>
        <p:spPr>
          <a:xfrm>
            <a:off x="3271838" y="0"/>
            <a:ext cx="2600325" cy="994172"/>
          </a:xfrm>
        </p:spPr>
        <p:txBody>
          <a:bodyPr/>
          <a:lstStyle/>
          <a:p>
            <a:pPr algn="ctr"/>
            <a:r>
              <a:rPr lang="en-US" dirty="0"/>
              <a:t>Chest X-Ray</a:t>
            </a:r>
          </a:p>
        </p:txBody>
      </p:sp>
      <p:sp>
        <p:nvSpPr>
          <p:cNvPr id="157" name="Google Shape;157;p29"/>
          <p:cNvSpPr txBox="1">
            <a:spLocks noGrp="1"/>
          </p:cNvSpPr>
          <p:nvPr>
            <p:ph type="body" idx="4294967295"/>
          </p:nvPr>
        </p:nvSpPr>
        <p:spPr>
          <a:xfrm>
            <a:off x="0" y="1196975"/>
            <a:ext cx="4941888" cy="3181350"/>
          </a:xfrm>
          <a:prstGeom prst="rect">
            <a:avLst/>
          </a:prstGeom>
          <a:noFill/>
          <a:ln>
            <a:noFill/>
          </a:ln>
        </p:spPr>
        <p:txBody>
          <a:bodyPr spcFirstLastPara="1" wrap="square" lIns="68575" tIns="34275" rIns="68575" bIns="34275" anchor="t" anchorCtr="0">
            <a:normAutofit/>
          </a:bodyPr>
          <a:lstStyle/>
          <a:p>
            <a:pPr marL="177800" lvl="0" indent="-76200" algn="l" rtl="0">
              <a:lnSpc>
                <a:spcPct val="90000"/>
              </a:lnSpc>
              <a:spcBef>
                <a:spcPts val="800"/>
              </a:spcBef>
              <a:spcAft>
                <a:spcPts val="0"/>
              </a:spcAft>
              <a:buClr>
                <a:schemeClr val="dk1"/>
              </a:buClr>
              <a:buSzPct val="100000"/>
              <a:buNone/>
            </a:pPr>
            <a:endParaRPr sz="1800" dirty="0">
              <a:solidFill>
                <a:srgbClr val="292929"/>
              </a:solidFill>
              <a:latin typeface="Arial"/>
              <a:ea typeface="Arial"/>
              <a:cs typeface="Arial"/>
              <a:sym typeface="Arial"/>
            </a:endParaRPr>
          </a:p>
          <a:p>
            <a:pPr marL="177800" lvl="0" indent="-88900" algn="l" rtl="0">
              <a:lnSpc>
                <a:spcPct val="90000"/>
              </a:lnSpc>
              <a:spcBef>
                <a:spcPts val="800"/>
              </a:spcBef>
              <a:spcAft>
                <a:spcPts val="0"/>
              </a:spcAft>
              <a:buClr>
                <a:schemeClr val="dk1"/>
              </a:buClr>
              <a:buSzPct val="100000"/>
              <a:buNone/>
            </a:pPr>
            <a:endParaRPr sz="1700" dirty="0">
              <a:solidFill>
                <a:schemeClr val="dk2"/>
              </a:solidFill>
              <a:latin typeface="Calibri"/>
              <a:ea typeface="Calibri"/>
              <a:cs typeface="Calibri"/>
              <a:sym typeface="Calibri"/>
            </a:endParaRPr>
          </a:p>
        </p:txBody>
      </p:sp>
      <p:pic>
        <p:nvPicPr>
          <p:cNvPr id="159" name="Google Shape;159;p29"/>
          <p:cNvPicPr preferRelativeResize="0"/>
          <p:nvPr/>
        </p:nvPicPr>
        <p:blipFill rotWithShape="1">
          <a:blip r:embed="rId3">
            <a:alphaModFix/>
          </a:blip>
          <a:srcRect l="2049" r="15654" b="14749"/>
          <a:stretch/>
        </p:blipFill>
        <p:spPr>
          <a:xfrm>
            <a:off x="2109787" y="914832"/>
            <a:ext cx="4924425" cy="3895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E17F98BD-5030-0B38-19C0-53288E22041B}"/>
              </a:ext>
            </a:extLst>
          </p:cNvPr>
          <p:cNvSpPr/>
          <p:nvPr/>
        </p:nvSpPr>
        <p:spPr>
          <a:xfrm>
            <a:off x="7743023" y="4530363"/>
            <a:ext cx="1400976" cy="56039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4" name="Group 3">
            <a:extLst>
              <a:ext uri="{FF2B5EF4-FFF2-40B4-BE49-F238E27FC236}">
                <a16:creationId xmlns:a16="http://schemas.microsoft.com/office/drawing/2014/main" id="{6A0347C6-A4D9-C31D-5180-54670B08E0E2}"/>
              </a:ext>
            </a:extLst>
          </p:cNvPr>
          <p:cNvGrpSpPr/>
          <p:nvPr/>
        </p:nvGrpSpPr>
        <p:grpSpPr>
          <a:xfrm>
            <a:off x="7845662" y="4810558"/>
            <a:ext cx="1298338" cy="310364"/>
            <a:chOff x="7845660" y="4780389"/>
            <a:chExt cx="1298338" cy="310364"/>
          </a:xfrm>
        </p:grpSpPr>
        <p:sp>
          <p:nvSpPr>
            <p:cNvPr id="5" name="Rectangle 4" descr="Doctor male with solid fill">
              <a:extLst>
                <a:ext uri="{FF2B5EF4-FFF2-40B4-BE49-F238E27FC236}">
                  <a16:creationId xmlns:a16="http://schemas.microsoft.com/office/drawing/2014/main" id="{561420F8-0C46-5A1F-92A9-7EA36C64BDD4}"/>
                </a:ext>
              </a:extLst>
            </p:cNvPr>
            <p:cNvSpPr/>
            <p:nvPr/>
          </p:nvSpPr>
          <p:spPr>
            <a:xfrm>
              <a:off x="7845660" y="4780389"/>
              <a:ext cx="273655" cy="3103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858F4AF7-B57B-23D9-C2DE-6EC2D0A2AE6D}"/>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5891" y="397132"/>
            <a:ext cx="7292219" cy="4349236"/>
          </a:xfrm>
          <a:prstGeom prst="rect">
            <a:avLst/>
          </a:prstGeom>
          <a:ln w="28575">
            <a:solidFill>
              <a:schemeClr val="accent1"/>
            </a:solidFill>
          </a:ln>
        </p:spPr>
      </p:pic>
      <p:grpSp>
        <p:nvGrpSpPr>
          <p:cNvPr id="3" name="Group 2">
            <a:extLst>
              <a:ext uri="{FF2B5EF4-FFF2-40B4-BE49-F238E27FC236}">
                <a16:creationId xmlns:a16="http://schemas.microsoft.com/office/drawing/2014/main" id="{47D942E8-6EF9-FD5D-06C4-0BCA040ED662}"/>
              </a:ext>
            </a:extLst>
          </p:cNvPr>
          <p:cNvGrpSpPr/>
          <p:nvPr/>
        </p:nvGrpSpPr>
        <p:grpSpPr>
          <a:xfrm>
            <a:off x="7845662" y="4810558"/>
            <a:ext cx="1298338" cy="310364"/>
            <a:chOff x="7845660" y="4780389"/>
            <a:chExt cx="1298338" cy="310364"/>
          </a:xfrm>
        </p:grpSpPr>
        <p:sp>
          <p:nvSpPr>
            <p:cNvPr id="4" name="Rectangle 3" descr="Doctor male with solid fill">
              <a:extLst>
                <a:ext uri="{FF2B5EF4-FFF2-40B4-BE49-F238E27FC236}">
                  <a16:creationId xmlns:a16="http://schemas.microsoft.com/office/drawing/2014/main" id="{7E6C28FF-4081-6130-AD1F-EF1A8F66226B}"/>
                </a:ext>
              </a:extLst>
            </p:cNvPr>
            <p:cNvSpPr/>
            <p:nvPr/>
          </p:nvSpPr>
          <p:spPr>
            <a:xfrm>
              <a:off x="7845660" y="4780389"/>
              <a:ext cx="273655" cy="3103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29690A47-875E-63F2-187F-EEE8CFCE3849}"/>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extLst>
      <p:ext uri="{BB962C8B-B14F-4D97-AF65-F5344CB8AC3E}">
        <p14:creationId xmlns:p14="http://schemas.microsoft.com/office/powerpoint/2010/main" val="267229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738313" y="291517"/>
            <a:ext cx="5667375" cy="4560466"/>
          </a:xfrm>
          <a:prstGeom prst="rect">
            <a:avLst/>
          </a:prstGeom>
          <a:ln w="28575">
            <a:solidFill>
              <a:schemeClr val="accent1"/>
            </a:solidFill>
          </a:ln>
        </p:spPr>
      </p:pic>
      <p:grpSp>
        <p:nvGrpSpPr>
          <p:cNvPr id="3" name="Group 2">
            <a:extLst>
              <a:ext uri="{FF2B5EF4-FFF2-40B4-BE49-F238E27FC236}">
                <a16:creationId xmlns:a16="http://schemas.microsoft.com/office/drawing/2014/main" id="{225D2D34-92D4-AEC9-BBC7-9ED440FCFE5D}"/>
              </a:ext>
            </a:extLst>
          </p:cNvPr>
          <p:cNvGrpSpPr/>
          <p:nvPr/>
        </p:nvGrpSpPr>
        <p:grpSpPr>
          <a:xfrm>
            <a:off x="7845662" y="4810558"/>
            <a:ext cx="1298338" cy="310364"/>
            <a:chOff x="7845660" y="4780389"/>
            <a:chExt cx="1298338" cy="310364"/>
          </a:xfrm>
        </p:grpSpPr>
        <p:sp>
          <p:nvSpPr>
            <p:cNvPr id="4" name="Rectangle 3" descr="Doctor male with solid fill">
              <a:extLst>
                <a:ext uri="{FF2B5EF4-FFF2-40B4-BE49-F238E27FC236}">
                  <a16:creationId xmlns:a16="http://schemas.microsoft.com/office/drawing/2014/main" id="{76C955FD-BDD0-320D-D3B8-CA485DAB18E8}"/>
                </a:ext>
              </a:extLst>
            </p:cNvPr>
            <p:cNvSpPr/>
            <p:nvPr/>
          </p:nvSpPr>
          <p:spPr>
            <a:xfrm>
              <a:off x="7845660" y="4780389"/>
              <a:ext cx="273655" cy="31036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6DBF7BE6-2DEB-140F-8A0F-2E7EB16918DB}"/>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extLst>
      <p:ext uri="{BB962C8B-B14F-4D97-AF65-F5344CB8AC3E}">
        <p14:creationId xmlns:p14="http://schemas.microsoft.com/office/powerpoint/2010/main" val="404279849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8"/>
          <p:cNvPicPr preferRelativeResize="0"/>
          <p:nvPr/>
        </p:nvPicPr>
        <p:blipFill rotWithShape="1">
          <a:blip r:embed="rId3">
            <a:alphaModFix/>
          </a:blip>
          <a:srcRect/>
          <a:stretch/>
        </p:blipFill>
        <p:spPr>
          <a:xfrm>
            <a:off x="843010" y="401758"/>
            <a:ext cx="7457980" cy="4339984"/>
          </a:xfrm>
          <a:prstGeom prst="rect">
            <a:avLst/>
          </a:prstGeom>
          <a:noFill/>
          <a:ln w="28575">
            <a:solidFill>
              <a:schemeClr val="accent1"/>
            </a:solidFill>
          </a:ln>
        </p:spPr>
      </p:pic>
      <p:grpSp>
        <p:nvGrpSpPr>
          <p:cNvPr id="3" name="Group 2">
            <a:extLst>
              <a:ext uri="{FF2B5EF4-FFF2-40B4-BE49-F238E27FC236}">
                <a16:creationId xmlns:a16="http://schemas.microsoft.com/office/drawing/2014/main" id="{FA024EDA-CB2D-0D40-4790-66EEF80CB0C1}"/>
              </a:ext>
            </a:extLst>
          </p:cNvPr>
          <p:cNvGrpSpPr/>
          <p:nvPr/>
        </p:nvGrpSpPr>
        <p:grpSpPr>
          <a:xfrm>
            <a:off x="7845662" y="4810558"/>
            <a:ext cx="1298338" cy="310364"/>
            <a:chOff x="7845660" y="4780389"/>
            <a:chExt cx="1298338" cy="310364"/>
          </a:xfrm>
        </p:grpSpPr>
        <p:sp>
          <p:nvSpPr>
            <p:cNvPr id="4" name="Rectangle 3" descr="Doctor male with solid fill">
              <a:extLst>
                <a:ext uri="{FF2B5EF4-FFF2-40B4-BE49-F238E27FC236}">
                  <a16:creationId xmlns:a16="http://schemas.microsoft.com/office/drawing/2014/main" id="{8355ECB7-C4E7-F270-98B5-74BD94534880}"/>
                </a:ext>
              </a:extLst>
            </p:cNvPr>
            <p:cNvSpPr/>
            <p:nvPr/>
          </p:nvSpPr>
          <p:spPr>
            <a:xfrm>
              <a:off x="7845660" y="4780389"/>
              <a:ext cx="273655" cy="3103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F56EE3D2-016A-0E85-2D30-59EAD0D43F0C}"/>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3">
            <a:alphaModFix/>
          </a:blip>
          <a:srcRect/>
          <a:stretch/>
        </p:blipFill>
        <p:spPr>
          <a:xfrm>
            <a:off x="242888" y="414338"/>
            <a:ext cx="8658225" cy="4314825"/>
          </a:xfrm>
          <a:prstGeom prst="rect">
            <a:avLst/>
          </a:prstGeom>
          <a:noFill/>
          <a:ln w="28575">
            <a:solidFill>
              <a:schemeClr val="accent1"/>
            </a:solidFill>
          </a:ln>
        </p:spPr>
      </p:pic>
      <p:grpSp>
        <p:nvGrpSpPr>
          <p:cNvPr id="3" name="Group 2">
            <a:extLst>
              <a:ext uri="{FF2B5EF4-FFF2-40B4-BE49-F238E27FC236}">
                <a16:creationId xmlns:a16="http://schemas.microsoft.com/office/drawing/2014/main" id="{F8D5036F-226A-5F29-AFC7-46D8B1134038}"/>
              </a:ext>
            </a:extLst>
          </p:cNvPr>
          <p:cNvGrpSpPr/>
          <p:nvPr/>
        </p:nvGrpSpPr>
        <p:grpSpPr>
          <a:xfrm>
            <a:off x="7845662" y="4810558"/>
            <a:ext cx="1298338" cy="310364"/>
            <a:chOff x="7845660" y="4780389"/>
            <a:chExt cx="1298338" cy="310364"/>
          </a:xfrm>
        </p:grpSpPr>
        <p:sp>
          <p:nvSpPr>
            <p:cNvPr id="4" name="Rectangle 3" descr="Doctor male with solid fill">
              <a:extLst>
                <a:ext uri="{FF2B5EF4-FFF2-40B4-BE49-F238E27FC236}">
                  <a16:creationId xmlns:a16="http://schemas.microsoft.com/office/drawing/2014/main" id="{C0B021D4-3105-932A-2FD5-3C6BFE288ABB}"/>
                </a:ext>
              </a:extLst>
            </p:cNvPr>
            <p:cNvSpPr/>
            <p:nvPr/>
          </p:nvSpPr>
          <p:spPr>
            <a:xfrm>
              <a:off x="7845660" y="4780389"/>
              <a:ext cx="273655" cy="3103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362E37BB-F100-5AFE-C95C-E551BDC2688A}"/>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2" name="Group 1">
            <a:extLst>
              <a:ext uri="{FF2B5EF4-FFF2-40B4-BE49-F238E27FC236}">
                <a16:creationId xmlns:a16="http://schemas.microsoft.com/office/drawing/2014/main" id="{6788594D-2688-1E3F-B750-275100031722}"/>
              </a:ext>
            </a:extLst>
          </p:cNvPr>
          <p:cNvGrpSpPr/>
          <p:nvPr/>
        </p:nvGrpSpPr>
        <p:grpSpPr>
          <a:xfrm>
            <a:off x="739763" y="337473"/>
            <a:ext cx="7664475" cy="4468555"/>
            <a:chOff x="228599" y="200136"/>
            <a:chExt cx="8234315" cy="4857639"/>
          </a:xfrm>
        </p:grpSpPr>
        <p:pic>
          <p:nvPicPr>
            <p:cNvPr id="151" name="Google Shape;151;p28"/>
            <p:cNvPicPr preferRelativeResize="0"/>
            <p:nvPr/>
          </p:nvPicPr>
          <p:blipFill rotWithShape="1">
            <a:blip r:embed="rId3">
              <a:alphaModFix/>
            </a:blip>
            <a:srcRect/>
            <a:stretch/>
          </p:blipFill>
          <p:spPr>
            <a:xfrm>
              <a:off x="573489" y="200136"/>
              <a:ext cx="7889425" cy="4747452"/>
            </a:xfrm>
            <a:prstGeom prst="rect">
              <a:avLst/>
            </a:prstGeom>
            <a:noFill/>
            <a:ln w="28575">
              <a:solidFill>
                <a:schemeClr val="accent1"/>
              </a:solidFill>
            </a:ln>
          </p:spPr>
        </p:pic>
        <p:cxnSp>
          <p:nvCxnSpPr>
            <p:cNvPr id="3" name="Elbow Connector 2"/>
            <p:cNvCxnSpPr/>
            <p:nvPr/>
          </p:nvCxnSpPr>
          <p:spPr>
            <a:xfrm rot="16200000" flipV="1">
              <a:off x="-470492" y="3642318"/>
              <a:ext cx="1857375" cy="2305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p:nvPr/>
          </p:nvCxnSpPr>
          <p:spPr>
            <a:xfrm rot="16200000" flipV="1">
              <a:off x="-409933" y="4074353"/>
              <a:ext cx="1621954" cy="344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11A8CC0-6DEF-2595-0651-2E7A1BD2A791}"/>
              </a:ext>
            </a:extLst>
          </p:cNvPr>
          <p:cNvGrpSpPr/>
          <p:nvPr/>
        </p:nvGrpSpPr>
        <p:grpSpPr>
          <a:xfrm>
            <a:off x="7845662" y="4810558"/>
            <a:ext cx="1298338" cy="310364"/>
            <a:chOff x="7845660" y="4780389"/>
            <a:chExt cx="1298338" cy="310364"/>
          </a:xfrm>
        </p:grpSpPr>
        <p:sp>
          <p:nvSpPr>
            <p:cNvPr id="7" name="Rectangle 6" descr="Doctor male with solid fill">
              <a:extLst>
                <a:ext uri="{FF2B5EF4-FFF2-40B4-BE49-F238E27FC236}">
                  <a16:creationId xmlns:a16="http://schemas.microsoft.com/office/drawing/2014/main" id="{8487B2A4-260D-776E-4AD9-ED2E5A718210}"/>
                </a:ext>
              </a:extLst>
            </p:cNvPr>
            <p:cNvSpPr/>
            <p:nvPr/>
          </p:nvSpPr>
          <p:spPr>
            <a:xfrm>
              <a:off x="7845660" y="4780389"/>
              <a:ext cx="273655" cy="3103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66F62B68-B8A3-3CFD-7828-127C608326E8}"/>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extLst>
      <p:ext uri="{BB962C8B-B14F-4D97-AF65-F5344CB8AC3E}">
        <p14:creationId xmlns:p14="http://schemas.microsoft.com/office/powerpoint/2010/main" val="1827313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extBox 2"/>
          <p:cNvSpPr txBox="1"/>
          <p:nvPr/>
        </p:nvSpPr>
        <p:spPr>
          <a:xfrm>
            <a:off x="482394" y="2000249"/>
            <a:ext cx="2732755" cy="2412207"/>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SzPct val="100000"/>
              <a:buFont typeface="Arial"/>
              <a:buChar char="•"/>
            </a:pPr>
            <a:r>
              <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rPr>
              <a:t>224,316 Chest X-rays</a:t>
            </a:r>
          </a:p>
          <a:p>
            <a:pPr marL="285750" indent="-285750">
              <a:spcBef>
                <a:spcPct val="20000"/>
              </a:spcBef>
              <a:spcAft>
                <a:spcPts val="600"/>
              </a:spcAft>
              <a:buClr>
                <a:schemeClr val="accent1"/>
              </a:buClr>
              <a:buSzPct val="100000"/>
              <a:buFont typeface="Arial"/>
              <a:buChar char="•"/>
            </a:pPr>
            <a:r>
              <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rPr>
              <a:t>65,240 patients</a:t>
            </a:r>
          </a:p>
          <a:p>
            <a:pPr marL="285750" indent="-285750">
              <a:spcBef>
                <a:spcPct val="20000"/>
              </a:spcBef>
              <a:spcAft>
                <a:spcPts val="600"/>
              </a:spcAft>
              <a:buClr>
                <a:schemeClr val="accent1"/>
              </a:buClr>
              <a:buSzPct val="100000"/>
              <a:buFont typeface="Arial"/>
              <a:buChar char="•"/>
            </a:pPr>
            <a:r>
              <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rPr>
              <a:t>14 observations in radiology reports capturing uncertainty</a:t>
            </a:r>
          </a:p>
          <a:p>
            <a:pPr>
              <a:spcBef>
                <a:spcPct val="20000"/>
              </a:spcBef>
              <a:spcAft>
                <a:spcPts val="600"/>
              </a:spcAft>
              <a:buClr>
                <a:schemeClr val="accent1"/>
              </a:buClr>
              <a:buSzPct val="100000"/>
              <a:buFont typeface="Arial"/>
              <a:buChar char="•"/>
            </a:pPr>
            <a:endParaRPr lang="en-US" sz="1400" cap="small" dirty="0">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2" name="Picture 1" descr="Text&#10;&#10;Description automatically generated with low confidence"/>
          <p:cNvPicPr>
            <a:picLocks noChangeAspect="1"/>
          </p:cNvPicPr>
          <p:nvPr/>
        </p:nvPicPr>
        <p:blipFill>
          <a:blip r:embed="rId4"/>
          <a:stretch>
            <a:fillRect/>
          </a:stretch>
        </p:blipFill>
        <p:spPr>
          <a:xfrm>
            <a:off x="3575963" y="476646"/>
            <a:ext cx="4982038" cy="393581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grpSp>
        <p:nvGrpSpPr>
          <p:cNvPr id="4" name="Group 3">
            <a:extLst>
              <a:ext uri="{FF2B5EF4-FFF2-40B4-BE49-F238E27FC236}">
                <a16:creationId xmlns:a16="http://schemas.microsoft.com/office/drawing/2014/main" id="{BE7D091C-280F-7AE4-3369-24B477147F3B}"/>
              </a:ext>
            </a:extLst>
          </p:cNvPr>
          <p:cNvGrpSpPr/>
          <p:nvPr/>
        </p:nvGrpSpPr>
        <p:grpSpPr>
          <a:xfrm>
            <a:off x="7845662" y="4810558"/>
            <a:ext cx="1298338" cy="310364"/>
            <a:chOff x="7845660" y="4780389"/>
            <a:chExt cx="1298338" cy="310364"/>
          </a:xfrm>
        </p:grpSpPr>
        <p:sp>
          <p:nvSpPr>
            <p:cNvPr id="5" name="Rectangle 4" descr="Doctor male with solid fill">
              <a:extLst>
                <a:ext uri="{FF2B5EF4-FFF2-40B4-BE49-F238E27FC236}">
                  <a16:creationId xmlns:a16="http://schemas.microsoft.com/office/drawing/2014/main" id="{C7A51966-8C85-8CC3-5EA8-C192CDCF5397}"/>
                </a:ext>
              </a:extLst>
            </p:cNvPr>
            <p:cNvSpPr/>
            <p:nvPr/>
          </p:nvSpPr>
          <p:spPr>
            <a:xfrm>
              <a:off x="7845660" y="4780389"/>
              <a:ext cx="273655" cy="31036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7C31007D-C01E-589F-4AA0-5FD0FECA34AF}"/>
                </a:ext>
              </a:extLst>
            </p:cNvPr>
            <p:cNvSpPr txBox="1"/>
            <p:nvPr/>
          </p:nvSpPr>
          <p:spPr>
            <a:xfrm>
              <a:off x="8044499" y="4780389"/>
              <a:ext cx="1099499" cy="3103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200" b="0" i="0" kern="1200" dirty="0"/>
                <a:t>Background</a:t>
              </a:r>
              <a:endParaRPr lang="en-US" sz="1200" kern="1200" dirty="0"/>
            </a:p>
          </p:txBody>
        </p:sp>
      </p:grpSp>
    </p:spTree>
    <p:extLst>
      <p:ext uri="{BB962C8B-B14F-4D97-AF65-F5344CB8AC3E}">
        <p14:creationId xmlns:p14="http://schemas.microsoft.com/office/powerpoint/2010/main" val="612858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themeOverride>
</file>

<file path=docProps/app.xml><?xml version="1.0" encoding="utf-8"?>
<Properties xmlns="http://schemas.openxmlformats.org/officeDocument/2006/extended-properties" xmlns:vt="http://schemas.openxmlformats.org/officeDocument/2006/docPropsVTypes">
  <Template/>
  <TotalTime>613</TotalTime>
  <Words>1687</Words>
  <Application>Microsoft Office PowerPoint</Application>
  <PresentationFormat>On-screen Show (16:9)</PresentationFormat>
  <Paragraphs>154</Paragraphs>
  <Slides>19</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Century Gothic</vt:lpstr>
      <vt:lpstr>Arial</vt:lpstr>
      <vt:lpstr>Calibri</vt:lpstr>
      <vt:lpstr>Times New Roman</vt:lpstr>
      <vt:lpstr>Mesh</vt:lpstr>
      <vt:lpstr>Automated label extraction from radiology reports of chest x-rays: application of a natural language processing algorithm</vt:lpstr>
      <vt:lpstr>Objectives</vt:lpstr>
      <vt:lpstr>Chest X-Ray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Purpose &amp; Objective</vt:lpstr>
      <vt:lpstr>Chest X-ray datasets</vt:lpstr>
      <vt:lpstr>Indiana University Chest X-Rays (XML Reports)</vt:lpstr>
      <vt:lpstr>Methods</vt:lpstr>
      <vt:lpstr>Count vectorization</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Chest X-ray: abnormal or normal An Innovative approach using NLP</dc:title>
  <dc:creator>Dr Jeffrey Petrella, M.D.</dc:creator>
  <cp:lastModifiedBy>Amani Johnson-Singh-Barnett</cp:lastModifiedBy>
  <cp:revision>32</cp:revision>
  <dcterms:modified xsi:type="dcterms:W3CDTF">2022-07-21T03:15:22Z</dcterms:modified>
</cp:coreProperties>
</file>